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68905"/>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Secure LAN File Transfer with Audit</a:t>
            </a:r>
            <a:endParaRPr lang="en-US" sz="4450" dirty="0"/>
          </a:p>
        </p:txBody>
      </p:sp>
      <p:sp>
        <p:nvSpPr>
          <p:cNvPr id="4" name="Text 1"/>
          <p:cNvSpPr/>
          <p:nvPr/>
        </p:nvSpPr>
        <p:spPr>
          <a:xfrm>
            <a:off x="6280190" y="4426625"/>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Ensuring Data Confidentiality, Integrity, and Auditability</a:t>
            </a:r>
            <a:endParaRPr lang="en-US" sz="3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54447" y="576143"/>
            <a:ext cx="2029063" cy="253603"/>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Looking Ahead</a:t>
            </a:r>
            <a:endParaRPr lang="en-US" sz="1550" dirty="0"/>
          </a:p>
        </p:txBody>
      </p:sp>
      <p:sp>
        <p:nvSpPr>
          <p:cNvPr id="4" name="Text 1"/>
          <p:cNvSpPr/>
          <p:nvPr/>
        </p:nvSpPr>
        <p:spPr>
          <a:xfrm>
            <a:off x="6054447" y="992029"/>
            <a:ext cx="5328642" cy="507325"/>
          </a:xfrm>
          <a:prstGeom prst="rect">
            <a:avLst/>
          </a:prstGeom>
          <a:noFill/>
          <a:ln/>
        </p:spPr>
        <p:txBody>
          <a:bodyPr wrap="none" lIns="0" tIns="0" rIns="0" bIns="0" rtlCol="0" anchor="t"/>
          <a:lstStyle/>
          <a:p>
            <a:pPr algn="l" indent="0" marL="0">
              <a:lnSpc>
                <a:spcPts val="3950"/>
              </a:lnSpc>
              <a:buNone/>
            </a:pPr>
            <a:r>
              <a:rPr lang="en-US" sz="3150" b="1" dirty="0">
                <a:solidFill>
                  <a:srgbClr val="000000"/>
                </a:solidFill>
                <a:latin typeface="Inter Bold" pitchFamily="34" charset="0"/>
                <a:ea typeface="Inter Bold" pitchFamily="34" charset="-122"/>
                <a:cs typeface="Inter Bold" pitchFamily="34" charset="-120"/>
              </a:rPr>
              <a:t>Conclusion &amp; Future Scope</a:t>
            </a:r>
            <a:endParaRPr lang="en-US" sz="3150" dirty="0"/>
          </a:p>
        </p:txBody>
      </p:sp>
      <p:sp>
        <p:nvSpPr>
          <p:cNvPr id="5" name="Shape 2"/>
          <p:cNvSpPr/>
          <p:nvPr/>
        </p:nvSpPr>
        <p:spPr>
          <a:xfrm>
            <a:off x="6054447" y="1742837"/>
            <a:ext cx="649248" cy="985837"/>
          </a:xfrm>
          <a:prstGeom prst="roundRect">
            <a:avLst>
              <a:gd name="adj" fmla="val 360047"/>
            </a:avLst>
          </a:prstGeom>
          <a:solidFill>
            <a:srgbClr val="DADBF1"/>
          </a:solidFill>
          <a:ln w="7620">
            <a:solidFill>
              <a:srgbClr val="C0C1D7"/>
            </a:solidFill>
            <a:prstDash val="solid"/>
          </a:ln>
        </p:spPr>
      </p:sp>
      <p:sp>
        <p:nvSpPr>
          <p:cNvPr id="6" name="Text 3"/>
          <p:cNvSpPr/>
          <p:nvPr/>
        </p:nvSpPr>
        <p:spPr>
          <a:xfrm>
            <a:off x="6257330" y="2083594"/>
            <a:ext cx="243483" cy="304324"/>
          </a:xfrm>
          <a:prstGeom prst="rect">
            <a:avLst/>
          </a:prstGeom>
          <a:noFill/>
          <a:ln/>
        </p:spPr>
        <p:txBody>
          <a:bodyPr wrap="none" lIns="0" tIns="0" rIns="0" bIns="0" rtlCol="0" anchor="t"/>
          <a:lstStyle/>
          <a:p>
            <a:pPr algn="l" indent="0" marL="0">
              <a:lnSpc>
                <a:spcPts val="1900"/>
              </a:lnSpc>
              <a:buNone/>
            </a:pPr>
            <a:r>
              <a:rPr lang="en-US" sz="1900" b="1" dirty="0">
                <a:solidFill>
                  <a:srgbClr val="272525"/>
                </a:solidFill>
                <a:latin typeface="Inter Bold" pitchFamily="34" charset="0"/>
                <a:ea typeface="Inter Bold" pitchFamily="34" charset="-122"/>
                <a:cs typeface="Inter Bold" pitchFamily="34" charset="-120"/>
              </a:rPr>
              <a:t>1</a:t>
            </a:r>
            <a:endParaRPr lang="en-US" sz="1900" dirty="0"/>
          </a:p>
        </p:txBody>
      </p:sp>
      <p:sp>
        <p:nvSpPr>
          <p:cNvPr id="7" name="Text 4"/>
          <p:cNvSpPr/>
          <p:nvPr/>
        </p:nvSpPr>
        <p:spPr>
          <a:xfrm>
            <a:off x="6865977" y="1905119"/>
            <a:ext cx="2434947" cy="304324"/>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Inter Bold" pitchFamily="34" charset="0"/>
                <a:ea typeface="Inter Bold" pitchFamily="34" charset="-122"/>
                <a:cs typeface="Inter Bold" pitchFamily="34" charset="-120"/>
              </a:rPr>
              <a:t>Scalability</a:t>
            </a:r>
            <a:endParaRPr lang="en-US" sz="1900" dirty="0"/>
          </a:p>
        </p:txBody>
      </p:sp>
      <p:sp>
        <p:nvSpPr>
          <p:cNvPr id="8" name="Text 5"/>
          <p:cNvSpPr/>
          <p:nvPr/>
        </p:nvSpPr>
        <p:spPr>
          <a:xfrm>
            <a:off x="6865977" y="2306836"/>
            <a:ext cx="7196376" cy="259556"/>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Designing for growth to handle increasing data volumes and user loads.</a:t>
            </a:r>
            <a:endParaRPr lang="en-US" sz="1250" dirty="0"/>
          </a:p>
        </p:txBody>
      </p:sp>
      <p:sp>
        <p:nvSpPr>
          <p:cNvPr id="9" name="Shape 6"/>
          <p:cNvSpPr/>
          <p:nvPr/>
        </p:nvSpPr>
        <p:spPr>
          <a:xfrm>
            <a:off x="6054447" y="2890957"/>
            <a:ext cx="649248" cy="1245394"/>
          </a:xfrm>
          <a:prstGeom prst="roundRect">
            <a:avLst>
              <a:gd name="adj" fmla="val 360047"/>
            </a:avLst>
          </a:prstGeom>
          <a:solidFill>
            <a:srgbClr val="DADBF1"/>
          </a:solidFill>
          <a:ln w="7620">
            <a:solidFill>
              <a:srgbClr val="C0C1D7"/>
            </a:solidFill>
            <a:prstDash val="solid"/>
          </a:ln>
        </p:spPr>
      </p:sp>
      <p:sp>
        <p:nvSpPr>
          <p:cNvPr id="10" name="Text 7"/>
          <p:cNvSpPr/>
          <p:nvPr/>
        </p:nvSpPr>
        <p:spPr>
          <a:xfrm>
            <a:off x="6257330" y="3361492"/>
            <a:ext cx="243483" cy="304324"/>
          </a:xfrm>
          <a:prstGeom prst="rect">
            <a:avLst/>
          </a:prstGeom>
          <a:noFill/>
          <a:ln/>
        </p:spPr>
        <p:txBody>
          <a:bodyPr wrap="none" lIns="0" tIns="0" rIns="0" bIns="0" rtlCol="0" anchor="t"/>
          <a:lstStyle/>
          <a:p>
            <a:pPr algn="l" indent="0" marL="0">
              <a:lnSpc>
                <a:spcPts val="1900"/>
              </a:lnSpc>
              <a:buNone/>
            </a:pPr>
            <a:r>
              <a:rPr lang="en-US" sz="1900" b="1" dirty="0">
                <a:solidFill>
                  <a:srgbClr val="272525"/>
                </a:solidFill>
                <a:latin typeface="Inter Bold" pitchFamily="34" charset="0"/>
                <a:ea typeface="Inter Bold" pitchFamily="34" charset="-122"/>
                <a:cs typeface="Inter Bold" pitchFamily="34" charset="-120"/>
              </a:rPr>
              <a:t>2</a:t>
            </a:r>
            <a:endParaRPr lang="en-US" sz="1900" dirty="0"/>
          </a:p>
        </p:txBody>
      </p:sp>
      <p:sp>
        <p:nvSpPr>
          <p:cNvPr id="11" name="Text 8"/>
          <p:cNvSpPr/>
          <p:nvPr/>
        </p:nvSpPr>
        <p:spPr>
          <a:xfrm>
            <a:off x="6865977" y="3053239"/>
            <a:ext cx="2434947" cy="304324"/>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Inter Bold" pitchFamily="34" charset="0"/>
                <a:ea typeface="Inter Bold" pitchFamily="34" charset="-122"/>
                <a:cs typeface="Inter Bold" pitchFamily="34" charset="-120"/>
              </a:rPr>
              <a:t>Cloud Integration</a:t>
            </a:r>
            <a:endParaRPr lang="en-US" sz="1900" dirty="0"/>
          </a:p>
        </p:txBody>
      </p:sp>
      <p:sp>
        <p:nvSpPr>
          <p:cNvPr id="12" name="Text 9"/>
          <p:cNvSpPr/>
          <p:nvPr/>
        </p:nvSpPr>
        <p:spPr>
          <a:xfrm>
            <a:off x="6865977" y="3454956"/>
            <a:ext cx="7196376" cy="519113"/>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Exploring hybrid deployments for secure transfer between on-premise and cloud environments.</a:t>
            </a:r>
            <a:endParaRPr lang="en-US" sz="1250" dirty="0"/>
          </a:p>
        </p:txBody>
      </p:sp>
      <p:sp>
        <p:nvSpPr>
          <p:cNvPr id="13" name="Shape 10"/>
          <p:cNvSpPr/>
          <p:nvPr/>
        </p:nvSpPr>
        <p:spPr>
          <a:xfrm>
            <a:off x="6054447" y="4298633"/>
            <a:ext cx="649248" cy="1245394"/>
          </a:xfrm>
          <a:prstGeom prst="roundRect">
            <a:avLst>
              <a:gd name="adj" fmla="val 360047"/>
            </a:avLst>
          </a:prstGeom>
          <a:solidFill>
            <a:srgbClr val="DADBF1"/>
          </a:solidFill>
          <a:ln w="7620">
            <a:solidFill>
              <a:srgbClr val="C0C1D7"/>
            </a:solidFill>
            <a:prstDash val="solid"/>
          </a:ln>
        </p:spPr>
      </p:sp>
      <p:sp>
        <p:nvSpPr>
          <p:cNvPr id="14" name="Text 11"/>
          <p:cNvSpPr/>
          <p:nvPr/>
        </p:nvSpPr>
        <p:spPr>
          <a:xfrm>
            <a:off x="6257330" y="4769168"/>
            <a:ext cx="243483" cy="304324"/>
          </a:xfrm>
          <a:prstGeom prst="rect">
            <a:avLst/>
          </a:prstGeom>
          <a:noFill/>
          <a:ln/>
        </p:spPr>
        <p:txBody>
          <a:bodyPr wrap="none" lIns="0" tIns="0" rIns="0" bIns="0" rtlCol="0" anchor="t"/>
          <a:lstStyle/>
          <a:p>
            <a:pPr algn="l" indent="0" marL="0">
              <a:lnSpc>
                <a:spcPts val="1900"/>
              </a:lnSpc>
              <a:buNone/>
            </a:pPr>
            <a:r>
              <a:rPr lang="en-US" sz="1900" b="1" dirty="0">
                <a:solidFill>
                  <a:srgbClr val="272525"/>
                </a:solidFill>
                <a:latin typeface="Inter Bold" pitchFamily="34" charset="0"/>
                <a:ea typeface="Inter Bold" pitchFamily="34" charset="-122"/>
                <a:cs typeface="Inter Bold" pitchFamily="34" charset="-120"/>
              </a:rPr>
              <a:t>3</a:t>
            </a:r>
            <a:endParaRPr lang="en-US" sz="1900" dirty="0"/>
          </a:p>
        </p:txBody>
      </p:sp>
      <p:sp>
        <p:nvSpPr>
          <p:cNvPr id="15" name="Text 12"/>
          <p:cNvSpPr/>
          <p:nvPr/>
        </p:nvSpPr>
        <p:spPr>
          <a:xfrm>
            <a:off x="6865977" y="4460915"/>
            <a:ext cx="2502218" cy="304324"/>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Inter Bold" pitchFamily="34" charset="0"/>
                <a:ea typeface="Inter Bold" pitchFamily="34" charset="-122"/>
                <a:cs typeface="Inter Bold" pitchFamily="34" charset="-120"/>
              </a:rPr>
              <a:t>AI-Driven Monitoring</a:t>
            </a:r>
            <a:endParaRPr lang="en-US" sz="1900" dirty="0"/>
          </a:p>
        </p:txBody>
      </p:sp>
      <p:sp>
        <p:nvSpPr>
          <p:cNvPr id="16" name="Text 13"/>
          <p:cNvSpPr/>
          <p:nvPr/>
        </p:nvSpPr>
        <p:spPr>
          <a:xfrm>
            <a:off x="6865977" y="4862632"/>
            <a:ext cx="7196376" cy="519113"/>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Implementing machine learning for anomaly detection and proactive threat intelligence in audit logs.</a:t>
            </a:r>
            <a:endParaRPr lang="en-US" sz="1250" dirty="0"/>
          </a:p>
        </p:txBody>
      </p:sp>
      <p:sp>
        <p:nvSpPr>
          <p:cNvPr id="17" name="Shape 14"/>
          <p:cNvSpPr/>
          <p:nvPr/>
        </p:nvSpPr>
        <p:spPr>
          <a:xfrm>
            <a:off x="6054447" y="5706308"/>
            <a:ext cx="649248" cy="985837"/>
          </a:xfrm>
          <a:prstGeom prst="roundRect">
            <a:avLst>
              <a:gd name="adj" fmla="val 360047"/>
            </a:avLst>
          </a:prstGeom>
          <a:solidFill>
            <a:srgbClr val="DADBF1"/>
          </a:solidFill>
          <a:ln w="7620">
            <a:solidFill>
              <a:srgbClr val="C0C1D7"/>
            </a:solidFill>
            <a:prstDash val="solid"/>
          </a:ln>
        </p:spPr>
      </p:sp>
      <p:sp>
        <p:nvSpPr>
          <p:cNvPr id="18" name="Text 15"/>
          <p:cNvSpPr/>
          <p:nvPr/>
        </p:nvSpPr>
        <p:spPr>
          <a:xfrm>
            <a:off x="6257330" y="6047065"/>
            <a:ext cx="243483" cy="304324"/>
          </a:xfrm>
          <a:prstGeom prst="rect">
            <a:avLst/>
          </a:prstGeom>
          <a:noFill/>
          <a:ln/>
        </p:spPr>
        <p:txBody>
          <a:bodyPr wrap="none" lIns="0" tIns="0" rIns="0" bIns="0" rtlCol="0" anchor="t"/>
          <a:lstStyle/>
          <a:p>
            <a:pPr algn="l" indent="0" marL="0">
              <a:lnSpc>
                <a:spcPts val="1900"/>
              </a:lnSpc>
              <a:buNone/>
            </a:pPr>
            <a:r>
              <a:rPr lang="en-US" sz="1900" b="1" dirty="0">
                <a:solidFill>
                  <a:srgbClr val="272525"/>
                </a:solidFill>
                <a:latin typeface="Inter Bold" pitchFamily="34" charset="0"/>
                <a:ea typeface="Inter Bold" pitchFamily="34" charset="-122"/>
                <a:cs typeface="Inter Bold" pitchFamily="34" charset="-120"/>
              </a:rPr>
              <a:t>4</a:t>
            </a:r>
            <a:endParaRPr lang="en-US" sz="1900" dirty="0"/>
          </a:p>
        </p:txBody>
      </p:sp>
      <p:sp>
        <p:nvSpPr>
          <p:cNvPr id="19" name="Text 16"/>
          <p:cNvSpPr/>
          <p:nvPr/>
        </p:nvSpPr>
        <p:spPr>
          <a:xfrm>
            <a:off x="6865977" y="5868591"/>
            <a:ext cx="4019312" cy="304324"/>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Inter Bold" pitchFamily="34" charset="0"/>
                <a:ea typeface="Inter Bold" pitchFamily="34" charset="-122"/>
                <a:cs typeface="Inter Bold" pitchFamily="34" charset="-120"/>
              </a:rPr>
              <a:t>Automated Compliance Reporting</a:t>
            </a:r>
            <a:endParaRPr lang="en-US" sz="1900" dirty="0"/>
          </a:p>
        </p:txBody>
      </p:sp>
      <p:sp>
        <p:nvSpPr>
          <p:cNvPr id="20" name="Text 17"/>
          <p:cNvSpPr/>
          <p:nvPr/>
        </p:nvSpPr>
        <p:spPr>
          <a:xfrm>
            <a:off x="6865977" y="6270308"/>
            <a:ext cx="7196376" cy="259556"/>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Developing tools for automatic generation of regulatory compliance reports from audit data.</a:t>
            </a:r>
            <a:endParaRPr lang="en-US" sz="1250" dirty="0"/>
          </a:p>
        </p:txBody>
      </p:sp>
      <p:sp>
        <p:nvSpPr>
          <p:cNvPr id="21" name="Text 18"/>
          <p:cNvSpPr/>
          <p:nvPr/>
        </p:nvSpPr>
        <p:spPr>
          <a:xfrm>
            <a:off x="6054447" y="6874669"/>
            <a:ext cx="8007906" cy="778669"/>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This secure file transfer solution provides a robust foundation for protecting sensitive data on your LAN, ensuring both security and compliance. Our future roadmap focuses on continuous improvement and adaptation to evolving security landscapes.</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8724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Introduction</a:t>
            </a:r>
            <a:endParaRPr lang="en-US" sz="2200" dirty="0"/>
          </a:p>
        </p:txBody>
      </p:sp>
      <p:sp>
        <p:nvSpPr>
          <p:cNvPr id="3" name="Text 1"/>
          <p:cNvSpPr/>
          <p:nvPr/>
        </p:nvSpPr>
        <p:spPr>
          <a:xfrm>
            <a:off x="793790" y="1368385"/>
            <a:ext cx="1184540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Why Secure File Transfer Matters on a LAN</a:t>
            </a:r>
            <a:endParaRPr lang="en-US" sz="4450" dirty="0"/>
          </a:p>
        </p:txBody>
      </p:sp>
      <p:sp>
        <p:nvSpPr>
          <p:cNvPr id="4" name="Text 2"/>
          <p:cNvSpPr/>
          <p:nvPr/>
        </p:nvSpPr>
        <p:spPr>
          <a:xfrm>
            <a:off x="793790" y="2417326"/>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 today's interconnected enterprise environments, local area networks (LANs) are the backbone for internal data exchange. However, traditional file sharing methods often lack the robust security and accountability features necessary to protect sensitive information from unauthorized access, modification, or leakage. This vulnerability poses significant risks to data privacy, regulatory compliance, and business continuity.</a:t>
            </a:r>
            <a:endParaRPr lang="en-US" sz="1750" dirty="0"/>
          </a:p>
        </p:txBody>
      </p:sp>
      <p:sp>
        <p:nvSpPr>
          <p:cNvPr id="5" name="Shape 3"/>
          <p:cNvSpPr/>
          <p:nvPr/>
        </p:nvSpPr>
        <p:spPr>
          <a:xfrm>
            <a:off x="793790" y="4124087"/>
            <a:ext cx="4196358" cy="3318153"/>
          </a:xfrm>
          <a:prstGeom prst="roundRect">
            <a:avLst>
              <a:gd name="adj" fmla="val 2871"/>
            </a:avLst>
          </a:prstGeom>
          <a:solidFill>
            <a:srgbClr val="DADBF1"/>
          </a:solidFill>
          <a:ln w="7620">
            <a:solidFill>
              <a:srgbClr val="C0C1D7"/>
            </a:solidFill>
            <a:prstDash val="solid"/>
          </a:ln>
        </p:spPr>
      </p:sp>
      <p:sp>
        <p:nvSpPr>
          <p:cNvPr id="6" name="Shape 4"/>
          <p:cNvSpPr/>
          <p:nvPr/>
        </p:nvSpPr>
        <p:spPr>
          <a:xfrm>
            <a:off x="1028224" y="4358521"/>
            <a:ext cx="680442" cy="680442"/>
          </a:xfrm>
          <a:prstGeom prst="roundRect">
            <a:avLst>
              <a:gd name="adj" fmla="val 13436980"/>
            </a:avLst>
          </a:prstGeom>
          <a:solidFill>
            <a:srgbClr val="4950BC"/>
          </a:solidFill>
          <a:ln/>
        </p:spPr>
      </p:sp>
      <p:pic>
        <p:nvPicPr>
          <p:cNvPr id="7" name="Image 0" descr="preencoded.png">    </p:cNvPr>
          <p:cNvPicPr>
            <a:picLocks noChangeAspect="1"/>
          </p:cNvPicPr>
          <p:nvPr/>
        </p:nvPicPr>
        <p:blipFill>
          <a:blip r:embed="rId1"/>
          <a:stretch>
            <a:fillRect/>
          </a:stretch>
        </p:blipFill>
        <p:spPr>
          <a:xfrm>
            <a:off x="1215390" y="4507349"/>
            <a:ext cx="306110" cy="382667"/>
          </a:xfrm>
          <a:prstGeom prst="rect">
            <a:avLst/>
          </a:prstGeom>
        </p:spPr>
      </p:pic>
      <p:sp>
        <p:nvSpPr>
          <p:cNvPr id="8" name="Text 5"/>
          <p:cNvSpPr/>
          <p:nvPr/>
        </p:nvSpPr>
        <p:spPr>
          <a:xfrm>
            <a:off x="1028224" y="526577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Data Breach Risks</a:t>
            </a:r>
            <a:endParaRPr lang="en-US" sz="2200" dirty="0"/>
          </a:p>
        </p:txBody>
      </p:sp>
      <p:sp>
        <p:nvSpPr>
          <p:cNvPr id="9" name="Text 6"/>
          <p:cNvSpPr/>
          <p:nvPr/>
        </p:nvSpPr>
        <p:spPr>
          <a:xfrm>
            <a:off x="1028224" y="575619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Unsecured transfers can lead to exposure of sensitive intellectual property or personal data.</a:t>
            </a:r>
            <a:endParaRPr lang="en-US" sz="1750" dirty="0"/>
          </a:p>
        </p:txBody>
      </p:sp>
      <p:sp>
        <p:nvSpPr>
          <p:cNvPr id="10" name="Shape 7"/>
          <p:cNvSpPr/>
          <p:nvPr/>
        </p:nvSpPr>
        <p:spPr>
          <a:xfrm>
            <a:off x="5216962" y="4124087"/>
            <a:ext cx="4196358" cy="3318153"/>
          </a:xfrm>
          <a:prstGeom prst="roundRect">
            <a:avLst>
              <a:gd name="adj" fmla="val 2871"/>
            </a:avLst>
          </a:prstGeom>
          <a:solidFill>
            <a:srgbClr val="DADBF1"/>
          </a:solidFill>
          <a:ln w="7620">
            <a:solidFill>
              <a:srgbClr val="C0C1D7"/>
            </a:solidFill>
            <a:prstDash val="solid"/>
          </a:ln>
        </p:spPr>
      </p:sp>
      <p:sp>
        <p:nvSpPr>
          <p:cNvPr id="11" name="Shape 8"/>
          <p:cNvSpPr/>
          <p:nvPr/>
        </p:nvSpPr>
        <p:spPr>
          <a:xfrm>
            <a:off x="5451396" y="4358521"/>
            <a:ext cx="680442" cy="680442"/>
          </a:xfrm>
          <a:prstGeom prst="roundRect">
            <a:avLst>
              <a:gd name="adj" fmla="val 13436980"/>
            </a:avLst>
          </a:prstGeom>
          <a:solidFill>
            <a:srgbClr val="4950BC"/>
          </a:solidFill>
          <a:ln/>
        </p:spPr>
      </p:sp>
      <p:pic>
        <p:nvPicPr>
          <p:cNvPr id="12" name="Image 1" descr="preencoded.png">    </p:cNvPr>
          <p:cNvPicPr>
            <a:picLocks noChangeAspect="1"/>
          </p:cNvPicPr>
          <p:nvPr/>
        </p:nvPicPr>
        <p:blipFill>
          <a:blip r:embed="rId2"/>
          <a:stretch>
            <a:fillRect/>
          </a:stretch>
        </p:blipFill>
        <p:spPr>
          <a:xfrm>
            <a:off x="5638562" y="4507349"/>
            <a:ext cx="306110" cy="382667"/>
          </a:xfrm>
          <a:prstGeom prst="rect">
            <a:avLst/>
          </a:prstGeom>
        </p:spPr>
      </p:pic>
      <p:sp>
        <p:nvSpPr>
          <p:cNvPr id="13" name="Text 9"/>
          <p:cNvSpPr/>
          <p:nvPr/>
        </p:nvSpPr>
        <p:spPr>
          <a:xfrm>
            <a:off x="5451396" y="5265777"/>
            <a:ext cx="3231237"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Regulatory Compliance</a:t>
            </a:r>
            <a:endParaRPr lang="en-US" sz="2200" dirty="0"/>
          </a:p>
        </p:txBody>
      </p:sp>
      <p:sp>
        <p:nvSpPr>
          <p:cNvPr id="14" name="Text 10"/>
          <p:cNvSpPr/>
          <p:nvPr/>
        </p:nvSpPr>
        <p:spPr>
          <a:xfrm>
            <a:off x="5451396" y="5756196"/>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Meeting stringent requirements like GDPR, HIPAA, or SOX demands traceable and secure data handling.</a:t>
            </a:r>
            <a:endParaRPr lang="en-US" sz="1750" dirty="0"/>
          </a:p>
        </p:txBody>
      </p:sp>
      <p:sp>
        <p:nvSpPr>
          <p:cNvPr id="15" name="Shape 11"/>
          <p:cNvSpPr/>
          <p:nvPr/>
        </p:nvSpPr>
        <p:spPr>
          <a:xfrm>
            <a:off x="9640133" y="4124087"/>
            <a:ext cx="4196358" cy="3318153"/>
          </a:xfrm>
          <a:prstGeom prst="roundRect">
            <a:avLst>
              <a:gd name="adj" fmla="val 2871"/>
            </a:avLst>
          </a:prstGeom>
          <a:solidFill>
            <a:srgbClr val="DADBF1"/>
          </a:solidFill>
          <a:ln w="7620">
            <a:solidFill>
              <a:srgbClr val="C0C1D7"/>
            </a:solidFill>
            <a:prstDash val="solid"/>
          </a:ln>
        </p:spPr>
      </p:sp>
      <p:sp>
        <p:nvSpPr>
          <p:cNvPr id="16" name="Shape 12"/>
          <p:cNvSpPr/>
          <p:nvPr/>
        </p:nvSpPr>
        <p:spPr>
          <a:xfrm>
            <a:off x="9874568" y="4358521"/>
            <a:ext cx="680442" cy="680442"/>
          </a:xfrm>
          <a:prstGeom prst="roundRect">
            <a:avLst>
              <a:gd name="adj" fmla="val 13436980"/>
            </a:avLst>
          </a:prstGeom>
          <a:solidFill>
            <a:srgbClr val="4950BC"/>
          </a:solidFill>
          <a:ln/>
        </p:spPr>
      </p:sp>
      <p:pic>
        <p:nvPicPr>
          <p:cNvPr id="17" name="Image 2" descr="preencoded.png">    </p:cNvPr>
          <p:cNvPicPr>
            <a:picLocks noChangeAspect="1"/>
          </p:cNvPicPr>
          <p:nvPr/>
        </p:nvPicPr>
        <p:blipFill>
          <a:blip r:embed="rId3"/>
          <a:stretch>
            <a:fillRect/>
          </a:stretch>
        </p:blipFill>
        <p:spPr>
          <a:xfrm>
            <a:off x="10061734" y="4507349"/>
            <a:ext cx="306110" cy="382667"/>
          </a:xfrm>
          <a:prstGeom prst="rect">
            <a:avLst/>
          </a:prstGeom>
        </p:spPr>
      </p:pic>
      <p:sp>
        <p:nvSpPr>
          <p:cNvPr id="18" name="Text 13"/>
          <p:cNvSpPr/>
          <p:nvPr/>
        </p:nvSpPr>
        <p:spPr>
          <a:xfrm>
            <a:off x="9874568" y="526577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Insider Threats</a:t>
            </a:r>
            <a:endParaRPr lang="en-US" sz="2200" dirty="0"/>
          </a:p>
        </p:txBody>
      </p:sp>
      <p:sp>
        <p:nvSpPr>
          <p:cNvPr id="19" name="Text 14"/>
          <p:cNvSpPr/>
          <p:nvPr/>
        </p:nvSpPr>
        <p:spPr>
          <a:xfrm>
            <a:off x="9874568" y="575619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Malicious or accidental misuse by internal actors requires stringent access controls and monitoring.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5277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Project Overview</a:t>
            </a:r>
            <a:endParaRPr lang="en-US" sz="2200" dirty="0"/>
          </a:p>
        </p:txBody>
      </p:sp>
      <p:sp>
        <p:nvSpPr>
          <p:cNvPr id="3" name="Text 1"/>
          <p:cNvSpPr/>
          <p:nvPr/>
        </p:nvSpPr>
        <p:spPr>
          <a:xfrm>
            <a:off x="793790" y="1833920"/>
            <a:ext cx="1072193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Core Objectives for Enhanced Security</a:t>
            </a:r>
            <a:endParaRPr lang="en-US" sz="4450" dirty="0"/>
          </a:p>
        </p:txBody>
      </p:sp>
      <p:sp>
        <p:nvSpPr>
          <p:cNvPr id="4" name="Text 2"/>
          <p:cNvSpPr/>
          <p:nvPr/>
        </p:nvSpPr>
        <p:spPr>
          <a:xfrm>
            <a:off x="793790" y="288286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secure file transfer solution for LAN environments addresses critical organizational needs:</a:t>
            </a:r>
            <a:endParaRPr lang="en-US" sz="1750" dirty="0"/>
          </a:p>
        </p:txBody>
      </p:sp>
      <p:sp>
        <p:nvSpPr>
          <p:cNvPr id="5" name="Shape 3"/>
          <p:cNvSpPr/>
          <p:nvPr/>
        </p:nvSpPr>
        <p:spPr>
          <a:xfrm>
            <a:off x="793790" y="3500914"/>
            <a:ext cx="510302" cy="510302"/>
          </a:xfrm>
          <a:prstGeom prst="roundRect">
            <a:avLst>
              <a:gd name="adj" fmla="val 18669"/>
            </a:avLst>
          </a:prstGeom>
          <a:solidFill>
            <a:srgbClr val="DADBF1"/>
          </a:solidFill>
          <a:ln w="7620">
            <a:solidFill>
              <a:srgbClr val="C0C1D7"/>
            </a:solidFill>
            <a:prstDash val="solid"/>
          </a:ln>
        </p:spPr>
      </p:sp>
      <p:sp>
        <p:nvSpPr>
          <p:cNvPr id="6" name="Text 4"/>
          <p:cNvSpPr/>
          <p:nvPr/>
        </p:nvSpPr>
        <p:spPr>
          <a:xfrm>
            <a:off x="878860" y="354341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1</a:t>
            </a:r>
            <a:endParaRPr lang="en-US" sz="2650" dirty="0"/>
          </a:p>
        </p:txBody>
      </p:sp>
      <p:sp>
        <p:nvSpPr>
          <p:cNvPr id="7" name="Text 5"/>
          <p:cNvSpPr/>
          <p:nvPr/>
        </p:nvSpPr>
        <p:spPr>
          <a:xfrm>
            <a:off x="1530906" y="3543419"/>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272525"/>
                </a:solidFill>
                <a:latin typeface="Inter Bold" pitchFamily="34" charset="0"/>
                <a:ea typeface="Inter Bold" pitchFamily="34" charset="-122"/>
                <a:cs typeface="Inter Bold" pitchFamily="34" charset="-120"/>
              </a:rPr>
              <a:t>Confidentiality</a:t>
            </a:r>
            <a:endParaRPr lang="en-US" sz="2650" dirty="0"/>
          </a:p>
        </p:txBody>
      </p:sp>
      <p:sp>
        <p:nvSpPr>
          <p:cNvPr id="8" name="Text 6"/>
          <p:cNvSpPr/>
          <p:nvPr/>
        </p:nvSpPr>
        <p:spPr>
          <a:xfrm>
            <a:off x="1530906" y="4104799"/>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Ensuring data remains private and accessible only to authorized individuals throughout its lifecycle.</a:t>
            </a:r>
            <a:endParaRPr lang="en-US" sz="1750" dirty="0"/>
          </a:p>
        </p:txBody>
      </p:sp>
      <p:sp>
        <p:nvSpPr>
          <p:cNvPr id="9" name="Shape 7"/>
          <p:cNvSpPr/>
          <p:nvPr/>
        </p:nvSpPr>
        <p:spPr>
          <a:xfrm>
            <a:off x="7456884" y="3500914"/>
            <a:ext cx="510302" cy="510302"/>
          </a:xfrm>
          <a:prstGeom prst="roundRect">
            <a:avLst>
              <a:gd name="adj" fmla="val 18669"/>
            </a:avLst>
          </a:prstGeom>
          <a:solidFill>
            <a:srgbClr val="DADBF1"/>
          </a:solidFill>
          <a:ln w="7620">
            <a:solidFill>
              <a:srgbClr val="C0C1D7"/>
            </a:solidFill>
            <a:prstDash val="solid"/>
          </a:ln>
        </p:spPr>
      </p:sp>
      <p:sp>
        <p:nvSpPr>
          <p:cNvPr id="10" name="Text 8"/>
          <p:cNvSpPr/>
          <p:nvPr/>
        </p:nvSpPr>
        <p:spPr>
          <a:xfrm>
            <a:off x="7541955" y="354341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1" name="Text 9"/>
          <p:cNvSpPr/>
          <p:nvPr/>
        </p:nvSpPr>
        <p:spPr>
          <a:xfrm>
            <a:off x="8194000" y="3543419"/>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272525"/>
                </a:solidFill>
                <a:latin typeface="Inter Bold" pitchFamily="34" charset="0"/>
                <a:ea typeface="Inter Bold" pitchFamily="34" charset="-122"/>
                <a:cs typeface="Inter Bold" pitchFamily="34" charset="-120"/>
              </a:rPr>
              <a:t>Integrity</a:t>
            </a:r>
            <a:endParaRPr lang="en-US" sz="2650" dirty="0"/>
          </a:p>
        </p:txBody>
      </p:sp>
      <p:sp>
        <p:nvSpPr>
          <p:cNvPr id="12" name="Text 10"/>
          <p:cNvSpPr/>
          <p:nvPr/>
        </p:nvSpPr>
        <p:spPr>
          <a:xfrm>
            <a:off x="8194000" y="4104799"/>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Guaranteeing that files are not altered or corrupted during transfer, maintaining their original state.</a:t>
            </a:r>
            <a:endParaRPr lang="en-US" sz="1750" dirty="0"/>
          </a:p>
        </p:txBody>
      </p:sp>
      <p:sp>
        <p:nvSpPr>
          <p:cNvPr id="13" name="Shape 11"/>
          <p:cNvSpPr/>
          <p:nvPr/>
        </p:nvSpPr>
        <p:spPr>
          <a:xfrm>
            <a:off x="793790" y="5284232"/>
            <a:ext cx="510302" cy="510302"/>
          </a:xfrm>
          <a:prstGeom prst="roundRect">
            <a:avLst>
              <a:gd name="adj" fmla="val 18669"/>
            </a:avLst>
          </a:prstGeom>
          <a:solidFill>
            <a:srgbClr val="DADBF1"/>
          </a:solidFill>
          <a:ln w="7620">
            <a:solidFill>
              <a:srgbClr val="C0C1D7"/>
            </a:solidFill>
            <a:prstDash val="solid"/>
          </a:ln>
        </p:spPr>
      </p:sp>
      <p:sp>
        <p:nvSpPr>
          <p:cNvPr id="14" name="Text 12"/>
          <p:cNvSpPr/>
          <p:nvPr/>
        </p:nvSpPr>
        <p:spPr>
          <a:xfrm>
            <a:off x="878860" y="5326737"/>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5" name="Text 13"/>
          <p:cNvSpPr/>
          <p:nvPr/>
        </p:nvSpPr>
        <p:spPr>
          <a:xfrm>
            <a:off x="1530906" y="5326737"/>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272525"/>
                </a:solidFill>
                <a:latin typeface="Inter Bold" pitchFamily="34" charset="0"/>
                <a:ea typeface="Inter Bold" pitchFamily="34" charset="-122"/>
                <a:cs typeface="Inter Bold" pitchFamily="34" charset="-120"/>
              </a:rPr>
              <a:t>Auditability</a:t>
            </a:r>
            <a:endParaRPr lang="en-US" sz="2650" dirty="0"/>
          </a:p>
        </p:txBody>
      </p:sp>
      <p:sp>
        <p:nvSpPr>
          <p:cNvPr id="16" name="Text 14"/>
          <p:cNvSpPr/>
          <p:nvPr/>
        </p:nvSpPr>
        <p:spPr>
          <a:xfrm>
            <a:off x="1530906" y="5888117"/>
            <a:ext cx="564249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Providing a comprehensive, immutable record of every file transfer activity for compliance and forensic analysis.</a:t>
            </a:r>
            <a:endParaRPr lang="en-US" sz="1750" dirty="0"/>
          </a:p>
        </p:txBody>
      </p:sp>
      <p:sp>
        <p:nvSpPr>
          <p:cNvPr id="17" name="Shape 15"/>
          <p:cNvSpPr/>
          <p:nvPr/>
        </p:nvSpPr>
        <p:spPr>
          <a:xfrm>
            <a:off x="7456884" y="5284232"/>
            <a:ext cx="510302" cy="510302"/>
          </a:xfrm>
          <a:prstGeom prst="roundRect">
            <a:avLst>
              <a:gd name="adj" fmla="val 18669"/>
            </a:avLst>
          </a:prstGeom>
          <a:solidFill>
            <a:srgbClr val="DADBF1"/>
          </a:solidFill>
          <a:ln w="7620">
            <a:solidFill>
              <a:srgbClr val="C0C1D7"/>
            </a:solidFill>
            <a:prstDash val="solid"/>
          </a:ln>
        </p:spPr>
      </p:sp>
      <p:sp>
        <p:nvSpPr>
          <p:cNvPr id="18" name="Text 16"/>
          <p:cNvSpPr/>
          <p:nvPr/>
        </p:nvSpPr>
        <p:spPr>
          <a:xfrm>
            <a:off x="7541955" y="5326737"/>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4</a:t>
            </a:r>
            <a:endParaRPr lang="en-US" sz="2650" dirty="0"/>
          </a:p>
        </p:txBody>
      </p:sp>
      <p:sp>
        <p:nvSpPr>
          <p:cNvPr id="19" name="Text 17"/>
          <p:cNvSpPr/>
          <p:nvPr/>
        </p:nvSpPr>
        <p:spPr>
          <a:xfrm>
            <a:off x="8194000" y="5326737"/>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272525"/>
                </a:solidFill>
                <a:latin typeface="Inter Bold" pitchFamily="34" charset="0"/>
                <a:ea typeface="Inter Bold" pitchFamily="34" charset="-122"/>
                <a:cs typeface="Inter Bold" pitchFamily="34" charset="-120"/>
              </a:rPr>
              <a:t>Security</a:t>
            </a:r>
            <a:endParaRPr lang="en-US" sz="2650" dirty="0"/>
          </a:p>
        </p:txBody>
      </p:sp>
      <p:sp>
        <p:nvSpPr>
          <p:cNvPr id="20" name="Text 18"/>
          <p:cNvSpPr/>
          <p:nvPr/>
        </p:nvSpPr>
        <p:spPr>
          <a:xfrm>
            <a:off x="8194000" y="5888117"/>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Implementing robust mechanisms to protect against unauthorized access, data loss, and cyber threats.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2233" y="567452"/>
            <a:ext cx="2585680" cy="322421"/>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Architectural Design</a:t>
            </a:r>
            <a:endParaRPr lang="en-US" sz="2000" dirty="0"/>
          </a:p>
        </p:txBody>
      </p:sp>
      <p:sp>
        <p:nvSpPr>
          <p:cNvPr id="3" name="Text 1"/>
          <p:cNvSpPr/>
          <p:nvPr/>
        </p:nvSpPr>
        <p:spPr>
          <a:xfrm>
            <a:off x="722233" y="1096208"/>
            <a:ext cx="7711559" cy="644843"/>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Inter Bold" pitchFamily="34" charset="0"/>
                <a:ea typeface="Inter Bold" pitchFamily="34" charset="-122"/>
                <a:cs typeface="Inter Bold" pitchFamily="34" charset="-120"/>
              </a:rPr>
              <a:t>System Architecture Overview</a:t>
            </a:r>
            <a:endParaRPr lang="en-US" sz="4050" dirty="0"/>
          </a:p>
        </p:txBody>
      </p:sp>
      <p:pic>
        <p:nvPicPr>
          <p:cNvPr id="4" name="Image 0" descr="preencoded.png">    </p:cNvPr>
          <p:cNvPicPr>
            <a:picLocks noChangeAspect="1"/>
          </p:cNvPicPr>
          <p:nvPr/>
        </p:nvPicPr>
        <p:blipFill>
          <a:blip r:embed="rId1"/>
          <a:stretch>
            <a:fillRect/>
          </a:stretch>
        </p:blipFill>
        <p:spPr>
          <a:xfrm>
            <a:off x="722233" y="2050613"/>
            <a:ext cx="13185934" cy="5240655"/>
          </a:xfrm>
          <a:prstGeom prst="rect">
            <a:avLst/>
          </a:prstGeom>
        </p:spPr>
      </p:pic>
      <p:sp>
        <p:nvSpPr>
          <p:cNvPr id="5" name="Text 2"/>
          <p:cNvSpPr/>
          <p:nvPr/>
        </p:nvSpPr>
        <p:spPr>
          <a:xfrm>
            <a:off x="1689577" y="5734986"/>
            <a:ext cx="2893197" cy="361650"/>
          </a:xfrm>
          <a:prstGeom prst="rect">
            <a:avLst/>
          </a:prstGeom>
          <a:noFill/>
          <a:ln/>
        </p:spPr>
        <p:txBody>
          <a:bodyPr wrap="none" lIns="0" tIns="0" rIns="0" bIns="0" rtlCol="0" anchor="t"/>
          <a:lstStyle/>
          <a:p>
            <a:pPr algn="r"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Client</a:t>
            </a:r>
            <a:endParaRPr lang="en-US" sz="1350" dirty="0"/>
          </a:p>
        </p:txBody>
      </p:sp>
      <p:sp>
        <p:nvSpPr>
          <p:cNvPr id="6" name="Text 3"/>
          <p:cNvSpPr/>
          <p:nvPr/>
        </p:nvSpPr>
        <p:spPr>
          <a:xfrm>
            <a:off x="1033786" y="6199504"/>
            <a:ext cx="3548989" cy="289320"/>
          </a:xfrm>
          <a:prstGeom prst="rect">
            <a:avLst/>
          </a:prstGeom>
          <a:noFill/>
          <a:ln/>
        </p:spPr>
        <p:txBody>
          <a:bodyPr wrap="none" lIns="0" tIns="0" rIns="0" bIns="0" rtlCol="0" anchor="t"/>
          <a:lstStyle/>
          <a:p>
            <a:pPr algn="r" indent="0" marL="0">
              <a:lnSpc>
                <a:spcPts val="1350"/>
              </a:lnSpc>
              <a:buNone/>
            </a:pPr>
            <a:r>
              <a:rPr lang="en-US" sz="1050" dirty="0">
                <a:solidFill>
                  <a:srgbClr val="272525"/>
                </a:solidFill>
                <a:latin typeface="Inter" pitchFamily="34" charset="0"/>
                <a:ea typeface="Inter" pitchFamily="34" charset="-122"/>
                <a:cs typeface="Inter" pitchFamily="34" charset="-120"/>
              </a:rPr>
              <a:t>End-user initiating transfers</a:t>
            </a:r>
            <a:endParaRPr lang="en-US" sz="1050" dirty="0"/>
          </a:p>
        </p:txBody>
      </p:sp>
      <p:sp>
        <p:nvSpPr>
          <p:cNvPr id="7" name="Text 4"/>
          <p:cNvSpPr/>
          <p:nvPr/>
        </p:nvSpPr>
        <p:spPr>
          <a:xfrm>
            <a:off x="10137511" y="4725581"/>
            <a:ext cx="2893197" cy="361650"/>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File Transfer Server</a:t>
            </a:r>
            <a:endParaRPr lang="en-US" sz="1350" dirty="0"/>
          </a:p>
        </p:txBody>
      </p:sp>
      <p:sp>
        <p:nvSpPr>
          <p:cNvPr id="8" name="Text 5"/>
          <p:cNvSpPr/>
          <p:nvPr/>
        </p:nvSpPr>
        <p:spPr>
          <a:xfrm>
            <a:off x="10137511" y="5190100"/>
            <a:ext cx="3458979" cy="289320"/>
          </a:xfrm>
          <a:prstGeom prst="rect">
            <a:avLst/>
          </a:prstGeom>
          <a:noFill/>
          <a:ln/>
        </p:spPr>
        <p:txBody>
          <a:bodyPr wrap="none" lIns="0" tIns="0" rIns="0" bIns="0" rtlCol="0" anchor="t"/>
          <a:lstStyle/>
          <a:p>
            <a:pPr algn="l" indent="0" marL="0">
              <a:lnSpc>
                <a:spcPts val="1350"/>
              </a:lnSpc>
              <a:buNone/>
            </a:pPr>
            <a:r>
              <a:rPr lang="en-US" sz="1050" dirty="0">
                <a:solidFill>
                  <a:srgbClr val="272525"/>
                </a:solidFill>
                <a:latin typeface="Inter" pitchFamily="34" charset="0"/>
                <a:ea typeface="Inter" pitchFamily="34" charset="-122"/>
                <a:cs typeface="Inter" pitchFamily="34" charset="-120"/>
              </a:rPr>
              <a:t>Handles upload and download</a:t>
            </a:r>
            <a:endParaRPr lang="en-US" sz="1050" dirty="0"/>
          </a:p>
        </p:txBody>
      </p:sp>
      <p:sp>
        <p:nvSpPr>
          <p:cNvPr id="9" name="Text 6"/>
          <p:cNvSpPr/>
          <p:nvPr/>
        </p:nvSpPr>
        <p:spPr>
          <a:xfrm>
            <a:off x="1689376" y="3806188"/>
            <a:ext cx="2893197" cy="361650"/>
          </a:xfrm>
          <a:prstGeom prst="rect">
            <a:avLst/>
          </a:prstGeom>
          <a:noFill/>
          <a:ln/>
        </p:spPr>
        <p:txBody>
          <a:bodyPr wrap="none" lIns="0" tIns="0" rIns="0" bIns="0" rtlCol="0" anchor="t"/>
          <a:lstStyle/>
          <a:p>
            <a:pPr algn="r"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Audit Database</a:t>
            </a:r>
            <a:endParaRPr lang="en-US" sz="1350" dirty="0"/>
          </a:p>
        </p:txBody>
      </p:sp>
      <p:sp>
        <p:nvSpPr>
          <p:cNvPr id="10" name="Text 7"/>
          <p:cNvSpPr/>
          <p:nvPr/>
        </p:nvSpPr>
        <p:spPr>
          <a:xfrm>
            <a:off x="1033585" y="4270706"/>
            <a:ext cx="3548989" cy="289320"/>
          </a:xfrm>
          <a:prstGeom prst="rect">
            <a:avLst/>
          </a:prstGeom>
          <a:noFill/>
          <a:ln/>
        </p:spPr>
        <p:txBody>
          <a:bodyPr wrap="none" lIns="0" tIns="0" rIns="0" bIns="0" rtlCol="0" anchor="t"/>
          <a:lstStyle/>
          <a:p>
            <a:pPr algn="r" indent="0" marL="0">
              <a:lnSpc>
                <a:spcPts val="1350"/>
              </a:lnSpc>
              <a:buNone/>
            </a:pPr>
            <a:r>
              <a:rPr lang="en-US" sz="1050" dirty="0">
                <a:solidFill>
                  <a:srgbClr val="272525"/>
                </a:solidFill>
                <a:latin typeface="Inter" pitchFamily="34" charset="0"/>
                <a:ea typeface="Inter" pitchFamily="34" charset="-122"/>
                <a:cs typeface="Inter" pitchFamily="34" charset="-120"/>
              </a:rPr>
              <a:t>Stores transfer logs and events</a:t>
            </a:r>
            <a:endParaRPr lang="en-US" sz="1050" dirty="0"/>
          </a:p>
        </p:txBody>
      </p:sp>
      <p:sp>
        <p:nvSpPr>
          <p:cNvPr id="11" name="Text 8"/>
          <p:cNvSpPr/>
          <p:nvPr/>
        </p:nvSpPr>
        <p:spPr>
          <a:xfrm>
            <a:off x="10137511" y="2574971"/>
            <a:ext cx="2893197" cy="361650"/>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Security Layer</a:t>
            </a:r>
            <a:endParaRPr lang="en-US" sz="1350" dirty="0"/>
          </a:p>
        </p:txBody>
      </p:sp>
      <p:sp>
        <p:nvSpPr>
          <p:cNvPr id="12" name="Text 9"/>
          <p:cNvSpPr/>
          <p:nvPr/>
        </p:nvSpPr>
        <p:spPr>
          <a:xfrm>
            <a:off x="10137511" y="3039490"/>
            <a:ext cx="3458979" cy="578640"/>
          </a:xfrm>
          <a:prstGeom prst="rect">
            <a:avLst/>
          </a:prstGeom>
          <a:noFill/>
          <a:ln/>
        </p:spPr>
        <p:txBody>
          <a:bodyPr wrap="square" lIns="0" tIns="0" rIns="0" bIns="0" rtlCol="0" anchor="t"/>
          <a:lstStyle/>
          <a:p>
            <a:pPr algn="l" indent="0" marL="0">
              <a:lnSpc>
                <a:spcPts val="1350"/>
              </a:lnSpc>
              <a:buNone/>
            </a:pPr>
            <a:r>
              <a:rPr lang="en-US" sz="1050" dirty="0">
                <a:solidFill>
                  <a:srgbClr val="272525"/>
                </a:solidFill>
                <a:latin typeface="Inter" pitchFamily="34" charset="0"/>
                <a:ea typeface="Inter" pitchFamily="34" charset="-122"/>
                <a:cs typeface="Inter" pitchFamily="34" charset="-120"/>
              </a:rPr>
              <a:t>Encapsulates and protects components</a:t>
            </a:r>
            <a:endParaRPr lang="en-US" sz="1050" dirty="0"/>
          </a:p>
        </p:txBody>
      </p:sp>
      <p:sp>
        <p:nvSpPr>
          <p:cNvPr id="13" name="Text 10"/>
          <p:cNvSpPr/>
          <p:nvPr/>
        </p:nvSpPr>
        <p:spPr>
          <a:xfrm>
            <a:off x="722233" y="7523440"/>
            <a:ext cx="13185934" cy="66008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The architecture is designed for modularity, resilience, and maintainability. It segregates critical functions to enhance security and simplify management.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43888"/>
          </a:xfrm>
          <a:prstGeom prst="rect">
            <a:avLst/>
          </a:prstGeom>
        </p:spPr>
      </p:pic>
      <p:sp>
        <p:nvSpPr>
          <p:cNvPr id="3" name="Text 0"/>
          <p:cNvSpPr/>
          <p:nvPr/>
        </p:nvSpPr>
        <p:spPr>
          <a:xfrm>
            <a:off x="6094690" y="477917"/>
            <a:ext cx="2172533" cy="271582"/>
          </a:xfrm>
          <a:prstGeom prst="rect">
            <a:avLst/>
          </a:prstGeom>
          <a:noFill/>
          <a:ln/>
        </p:spPr>
        <p:txBody>
          <a:bodyPr wrap="none" lIns="0" tIns="0" rIns="0" bIns="0" rtlCol="0" anchor="t"/>
          <a:lstStyle/>
          <a:p>
            <a:pPr algn="l" indent="0" marL="0">
              <a:lnSpc>
                <a:spcPts val="2100"/>
              </a:lnSpc>
              <a:buNone/>
            </a:pPr>
            <a:r>
              <a:rPr lang="en-US" sz="1700" b="1" dirty="0">
                <a:solidFill>
                  <a:srgbClr val="000000"/>
                </a:solidFill>
                <a:latin typeface="Inter Bold" pitchFamily="34" charset="0"/>
                <a:ea typeface="Inter Bold" pitchFamily="34" charset="-122"/>
                <a:cs typeface="Inter Bold" pitchFamily="34" charset="-120"/>
              </a:rPr>
              <a:t>Security in Depth</a:t>
            </a:r>
            <a:endParaRPr lang="en-US" sz="1700" dirty="0"/>
          </a:p>
        </p:txBody>
      </p:sp>
      <p:sp>
        <p:nvSpPr>
          <p:cNvPr id="4" name="Text 1"/>
          <p:cNvSpPr/>
          <p:nvPr/>
        </p:nvSpPr>
        <p:spPr>
          <a:xfrm>
            <a:off x="6094690" y="923211"/>
            <a:ext cx="5523071" cy="543163"/>
          </a:xfrm>
          <a:prstGeom prst="rect">
            <a:avLst/>
          </a:prstGeom>
          <a:noFill/>
          <a:ln/>
        </p:spPr>
        <p:txBody>
          <a:bodyPr wrap="none" lIns="0" tIns="0" rIns="0" bIns="0" rtlCol="0" anchor="t"/>
          <a:lstStyle/>
          <a:p>
            <a:pPr algn="l" indent="0" marL="0">
              <a:lnSpc>
                <a:spcPts val="4250"/>
              </a:lnSpc>
              <a:buNone/>
            </a:pPr>
            <a:r>
              <a:rPr lang="en-US" sz="3400" b="1" dirty="0">
                <a:solidFill>
                  <a:srgbClr val="000000"/>
                </a:solidFill>
                <a:latin typeface="Inter Bold" pitchFamily="34" charset="0"/>
                <a:ea typeface="Inter Bold" pitchFamily="34" charset="-122"/>
                <a:cs typeface="Inter Bold" pitchFamily="34" charset="-120"/>
              </a:rPr>
              <a:t>Key Security Mechanisms</a:t>
            </a:r>
            <a:endParaRPr lang="en-US" sz="3400" dirty="0"/>
          </a:p>
        </p:txBody>
      </p:sp>
      <p:sp>
        <p:nvSpPr>
          <p:cNvPr id="5" name="Shape 2"/>
          <p:cNvSpPr/>
          <p:nvPr/>
        </p:nvSpPr>
        <p:spPr>
          <a:xfrm>
            <a:off x="6094690" y="1727002"/>
            <a:ext cx="7927419" cy="1379458"/>
          </a:xfrm>
          <a:prstGeom prst="roundRect">
            <a:avLst>
              <a:gd name="adj" fmla="val 7954"/>
            </a:avLst>
          </a:prstGeom>
          <a:solidFill>
            <a:srgbClr val="FFFFFF"/>
          </a:solidFill>
          <a:ln w="22860">
            <a:solidFill>
              <a:srgbClr val="C0C1D7"/>
            </a:solidFill>
            <a:prstDash val="solid"/>
          </a:ln>
        </p:spPr>
      </p:sp>
      <p:sp>
        <p:nvSpPr>
          <p:cNvPr id="6" name="Shape 3"/>
          <p:cNvSpPr/>
          <p:nvPr/>
        </p:nvSpPr>
        <p:spPr>
          <a:xfrm>
            <a:off x="6071830" y="1727002"/>
            <a:ext cx="91440" cy="1379458"/>
          </a:xfrm>
          <a:prstGeom prst="roundRect">
            <a:avLst>
              <a:gd name="adj" fmla="val 79834"/>
            </a:avLst>
          </a:prstGeom>
          <a:solidFill>
            <a:srgbClr val="4950BC"/>
          </a:solidFill>
          <a:ln/>
        </p:spPr>
      </p:sp>
      <p:sp>
        <p:nvSpPr>
          <p:cNvPr id="7" name="Text 4"/>
          <p:cNvSpPr/>
          <p:nvPr/>
        </p:nvSpPr>
        <p:spPr>
          <a:xfrm>
            <a:off x="6359843" y="1923574"/>
            <a:ext cx="2607112" cy="325874"/>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Encryption</a:t>
            </a:r>
            <a:endParaRPr lang="en-US" sz="2050" dirty="0"/>
          </a:p>
        </p:txBody>
      </p:sp>
      <p:sp>
        <p:nvSpPr>
          <p:cNvPr id="8" name="Text 5"/>
          <p:cNvSpPr/>
          <p:nvPr/>
        </p:nvSpPr>
        <p:spPr>
          <a:xfrm>
            <a:off x="6359843" y="2353628"/>
            <a:ext cx="7465695" cy="556260"/>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Utilizes robust algorithms (e.g., AES-256) for data in transit and at rest, ensuring confidentiality.</a:t>
            </a:r>
            <a:endParaRPr lang="en-US" sz="1350" dirty="0"/>
          </a:p>
        </p:txBody>
      </p:sp>
      <p:sp>
        <p:nvSpPr>
          <p:cNvPr id="9" name="Shape 6"/>
          <p:cNvSpPr/>
          <p:nvPr/>
        </p:nvSpPr>
        <p:spPr>
          <a:xfrm>
            <a:off x="6094690" y="3280172"/>
            <a:ext cx="7927419" cy="1379458"/>
          </a:xfrm>
          <a:prstGeom prst="roundRect">
            <a:avLst>
              <a:gd name="adj" fmla="val 7954"/>
            </a:avLst>
          </a:prstGeom>
          <a:solidFill>
            <a:srgbClr val="FFFFFF"/>
          </a:solidFill>
          <a:ln w="22860">
            <a:solidFill>
              <a:srgbClr val="C0C1D7"/>
            </a:solidFill>
            <a:prstDash val="solid"/>
          </a:ln>
        </p:spPr>
      </p:sp>
      <p:sp>
        <p:nvSpPr>
          <p:cNvPr id="10" name="Shape 7"/>
          <p:cNvSpPr/>
          <p:nvPr/>
        </p:nvSpPr>
        <p:spPr>
          <a:xfrm>
            <a:off x="6071830" y="3280172"/>
            <a:ext cx="91440" cy="1379458"/>
          </a:xfrm>
          <a:prstGeom prst="roundRect">
            <a:avLst>
              <a:gd name="adj" fmla="val 79834"/>
            </a:avLst>
          </a:prstGeom>
          <a:solidFill>
            <a:srgbClr val="4950BC"/>
          </a:solidFill>
          <a:ln/>
        </p:spPr>
      </p:sp>
      <p:sp>
        <p:nvSpPr>
          <p:cNvPr id="11" name="Text 8"/>
          <p:cNvSpPr/>
          <p:nvPr/>
        </p:nvSpPr>
        <p:spPr>
          <a:xfrm>
            <a:off x="6359843" y="3476744"/>
            <a:ext cx="2607112" cy="325874"/>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Authentication</a:t>
            </a:r>
            <a:endParaRPr lang="en-US" sz="2050" dirty="0"/>
          </a:p>
        </p:txBody>
      </p:sp>
      <p:sp>
        <p:nvSpPr>
          <p:cNvPr id="12" name="Text 9"/>
          <p:cNvSpPr/>
          <p:nvPr/>
        </p:nvSpPr>
        <p:spPr>
          <a:xfrm>
            <a:off x="6359843" y="3906798"/>
            <a:ext cx="7465695" cy="556260"/>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Verifies user identities through strong credentials, often integrating with existing directories (e.g., LDAP).</a:t>
            </a:r>
            <a:endParaRPr lang="en-US" sz="1350" dirty="0"/>
          </a:p>
        </p:txBody>
      </p:sp>
      <p:sp>
        <p:nvSpPr>
          <p:cNvPr id="13" name="Shape 10"/>
          <p:cNvSpPr/>
          <p:nvPr/>
        </p:nvSpPr>
        <p:spPr>
          <a:xfrm>
            <a:off x="6094690" y="4833342"/>
            <a:ext cx="7927419" cy="1379458"/>
          </a:xfrm>
          <a:prstGeom prst="roundRect">
            <a:avLst>
              <a:gd name="adj" fmla="val 7954"/>
            </a:avLst>
          </a:prstGeom>
          <a:solidFill>
            <a:srgbClr val="FFFFFF"/>
          </a:solidFill>
          <a:ln w="22860">
            <a:solidFill>
              <a:srgbClr val="C0C1D7"/>
            </a:solidFill>
            <a:prstDash val="solid"/>
          </a:ln>
        </p:spPr>
      </p:sp>
      <p:sp>
        <p:nvSpPr>
          <p:cNvPr id="14" name="Shape 11"/>
          <p:cNvSpPr/>
          <p:nvPr/>
        </p:nvSpPr>
        <p:spPr>
          <a:xfrm>
            <a:off x="6071830" y="4833342"/>
            <a:ext cx="91440" cy="1379458"/>
          </a:xfrm>
          <a:prstGeom prst="roundRect">
            <a:avLst>
              <a:gd name="adj" fmla="val 79834"/>
            </a:avLst>
          </a:prstGeom>
          <a:solidFill>
            <a:srgbClr val="4950BC"/>
          </a:solidFill>
          <a:ln/>
        </p:spPr>
      </p:sp>
      <p:sp>
        <p:nvSpPr>
          <p:cNvPr id="15" name="Text 12"/>
          <p:cNvSpPr/>
          <p:nvPr/>
        </p:nvSpPr>
        <p:spPr>
          <a:xfrm>
            <a:off x="6359843" y="5029914"/>
            <a:ext cx="2607112" cy="325874"/>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Authorization</a:t>
            </a:r>
            <a:endParaRPr lang="en-US" sz="2050" dirty="0"/>
          </a:p>
        </p:txBody>
      </p:sp>
      <p:sp>
        <p:nvSpPr>
          <p:cNvPr id="16" name="Text 13"/>
          <p:cNvSpPr/>
          <p:nvPr/>
        </p:nvSpPr>
        <p:spPr>
          <a:xfrm>
            <a:off x="6359843" y="5459968"/>
            <a:ext cx="7465695" cy="556260"/>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Enforces granular access controls, defining precisely which users or groups can perform specific actions on files.</a:t>
            </a:r>
            <a:endParaRPr lang="en-US" sz="1350" dirty="0"/>
          </a:p>
        </p:txBody>
      </p:sp>
      <p:sp>
        <p:nvSpPr>
          <p:cNvPr id="17" name="Shape 14"/>
          <p:cNvSpPr/>
          <p:nvPr/>
        </p:nvSpPr>
        <p:spPr>
          <a:xfrm>
            <a:off x="6094690" y="6386513"/>
            <a:ext cx="7927419" cy="1379458"/>
          </a:xfrm>
          <a:prstGeom prst="roundRect">
            <a:avLst>
              <a:gd name="adj" fmla="val 7954"/>
            </a:avLst>
          </a:prstGeom>
          <a:solidFill>
            <a:srgbClr val="FFFFFF"/>
          </a:solidFill>
          <a:ln w="22860">
            <a:solidFill>
              <a:srgbClr val="C0C1D7"/>
            </a:solidFill>
            <a:prstDash val="solid"/>
          </a:ln>
        </p:spPr>
      </p:sp>
      <p:sp>
        <p:nvSpPr>
          <p:cNvPr id="18" name="Shape 15"/>
          <p:cNvSpPr/>
          <p:nvPr/>
        </p:nvSpPr>
        <p:spPr>
          <a:xfrm>
            <a:off x="6071830" y="6386513"/>
            <a:ext cx="91440" cy="1379458"/>
          </a:xfrm>
          <a:prstGeom prst="roundRect">
            <a:avLst>
              <a:gd name="adj" fmla="val 79834"/>
            </a:avLst>
          </a:prstGeom>
          <a:solidFill>
            <a:srgbClr val="4950BC"/>
          </a:solidFill>
          <a:ln/>
        </p:spPr>
      </p:sp>
      <p:sp>
        <p:nvSpPr>
          <p:cNvPr id="19" name="Text 16"/>
          <p:cNvSpPr/>
          <p:nvPr/>
        </p:nvSpPr>
        <p:spPr>
          <a:xfrm>
            <a:off x="6359843" y="6583085"/>
            <a:ext cx="2607112" cy="325874"/>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Integrity Check</a:t>
            </a:r>
            <a:endParaRPr lang="en-US" sz="2050" dirty="0"/>
          </a:p>
        </p:txBody>
      </p:sp>
      <p:sp>
        <p:nvSpPr>
          <p:cNvPr id="20" name="Text 17"/>
          <p:cNvSpPr/>
          <p:nvPr/>
        </p:nvSpPr>
        <p:spPr>
          <a:xfrm>
            <a:off x="6359843" y="7013138"/>
            <a:ext cx="7465695" cy="556260"/>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Employs cryptographic hashing (e.g., SHA-256) to detect any unauthorized modification of files during transfer.</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28149" y="336471"/>
            <a:ext cx="2157889" cy="191214"/>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Accountability &amp; Compliance</a:t>
            </a:r>
            <a:endParaRPr lang="en-US" sz="1200" dirty="0"/>
          </a:p>
        </p:txBody>
      </p:sp>
      <p:sp>
        <p:nvSpPr>
          <p:cNvPr id="3" name="Text 1"/>
          <p:cNvSpPr/>
          <p:nvPr/>
        </p:nvSpPr>
        <p:spPr>
          <a:xfrm>
            <a:off x="428149" y="649962"/>
            <a:ext cx="4803577" cy="382310"/>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Comprehensive Audit &amp; Logging</a:t>
            </a:r>
            <a:endParaRPr lang="en-US" sz="2400" dirty="0"/>
          </a:p>
        </p:txBody>
      </p:sp>
      <p:sp>
        <p:nvSpPr>
          <p:cNvPr id="4" name="Text 2"/>
          <p:cNvSpPr/>
          <p:nvPr/>
        </p:nvSpPr>
        <p:spPr>
          <a:xfrm>
            <a:off x="428149" y="1325761"/>
            <a:ext cx="6737866" cy="19573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272525"/>
                </a:solidFill>
                <a:latin typeface="Inter" pitchFamily="34" charset="0"/>
                <a:ea typeface="Inter" pitchFamily="34" charset="-122"/>
                <a:cs typeface="Inter" pitchFamily="34" charset="-120"/>
              </a:rPr>
              <a:t>What Gets Logged:</a:t>
            </a:r>
            <a:endParaRPr lang="en-US" sz="950" dirty="0"/>
          </a:p>
        </p:txBody>
      </p:sp>
      <p:sp>
        <p:nvSpPr>
          <p:cNvPr id="5" name="Text 3"/>
          <p:cNvSpPr/>
          <p:nvPr/>
        </p:nvSpPr>
        <p:spPr>
          <a:xfrm>
            <a:off x="428149" y="1564243"/>
            <a:ext cx="6737866" cy="195739"/>
          </a:xfrm>
          <a:prstGeom prst="rect">
            <a:avLst/>
          </a:prstGeom>
          <a:noFill/>
          <a:ln/>
        </p:spPr>
        <p:txBody>
          <a:bodyPr wrap="none" lIns="0" tIns="0" rIns="0" bIns="0" rtlCol="0" anchor="t"/>
          <a:lstStyle/>
          <a:p>
            <a:pPr algn="l" lvl="1" marL="685800" indent="-342900">
              <a:lnSpc>
                <a:spcPts val="1500"/>
              </a:lnSpc>
              <a:buSzPct val="100000"/>
              <a:buChar char="•"/>
            </a:pPr>
            <a:r>
              <a:rPr lang="en-US" sz="950" dirty="0">
                <a:solidFill>
                  <a:srgbClr val="272525"/>
                </a:solidFill>
                <a:latin typeface="Inter" pitchFamily="34" charset="0"/>
                <a:ea typeface="Inter" pitchFamily="34" charset="-122"/>
                <a:cs typeface="Inter" pitchFamily="34" charset="-120"/>
              </a:rPr>
              <a:t>User login/logout attempts (success/failure)</a:t>
            </a:r>
            <a:endParaRPr lang="en-US" sz="950" dirty="0"/>
          </a:p>
        </p:txBody>
      </p:sp>
      <p:sp>
        <p:nvSpPr>
          <p:cNvPr id="6" name="Text 4"/>
          <p:cNvSpPr/>
          <p:nvPr/>
        </p:nvSpPr>
        <p:spPr>
          <a:xfrm>
            <a:off x="428149" y="1802725"/>
            <a:ext cx="6737866" cy="195739"/>
          </a:xfrm>
          <a:prstGeom prst="rect">
            <a:avLst/>
          </a:prstGeom>
          <a:noFill/>
          <a:ln/>
        </p:spPr>
        <p:txBody>
          <a:bodyPr wrap="none" lIns="0" tIns="0" rIns="0" bIns="0" rtlCol="0" anchor="t"/>
          <a:lstStyle/>
          <a:p>
            <a:pPr algn="l" lvl="1" marL="685800" indent="-342900">
              <a:lnSpc>
                <a:spcPts val="1500"/>
              </a:lnSpc>
              <a:buSzPct val="100000"/>
              <a:buChar char="•"/>
            </a:pPr>
            <a:r>
              <a:rPr lang="en-US" sz="950" dirty="0">
                <a:solidFill>
                  <a:srgbClr val="272525"/>
                </a:solidFill>
                <a:latin typeface="Inter" pitchFamily="34" charset="0"/>
                <a:ea typeface="Inter" pitchFamily="34" charset="-122"/>
                <a:cs typeface="Inter" pitchFamily="34" charset="-120"/>
              </a:rPr>
              <a:t>File upload/download activities (who, what, when, from where)</a:t>
            </a:r>
            <a:endParaRPr lang="en-US" sz="950" dirty="0"/>
          </a:p>
        </p:txBody>
      </p:sp>
      <p:sp>
        <p:nvSpPr>
          <p:cNvPr id="7" name="Text 5"/>
          <p:cNvSpPr/>
          <p:nvPr/>
        </p:nvSpPr>
        <p:spPr>
          <a:xfrm>
            <a:off x="428149" y="2041208"/>
            <a:ext cx="6737866" cy="195739"/>
          </a:xfrm>
          <a:prstGeom prst="rect">
            <a:avLst/>
          </a:prstGeom>
          <a:noFill/>
          <a:ln/>
        </p:spPr>
        <p:txBody>
          <a:bodyPr wrap="none" lIns="0" tIns="0" rIns="0" bIns="0" rtlCol="0" anchor="t"/>
          <a:lstStyle/>
          <a:p>
            <a:pPr algn="l" lvl="1" marL="685800" indent="-342900">
              <a:lnSpc>
                <a:spcPts val="1500"/>
              </a:lnSpc>
              <a:buSzPct val="100000"/>
              <a:buChar char="•"/>
            </a:pPr>
            <a:r>
              <a:rPr lang="en-US" sz="950" dirty="0">
                <a:solidFill>
                  <a:srgbClr val="272525"/>
                </a:solidFill>
                <a:latin typeface="Inter" pitchFamily="34" charset="0"/>
                <a:ea typeface="Inter" pitchFamily="34" charset="-122"/>
                <a:cs typeface="Inter" pitchFamily="34" charset="-120"/>
              </a:rPr>
              <a:t>File deletion/modification attempts</a:t>
            </a:r>
            <a:endParaRPr lang="en-US" sz="950" dirty="0"/>
          </a:p>
        </p:txBody>
      </p:sp>
      <p:sp>
        <p:nvSpPr>
          <p:cNvPr id="8" name="Text 6"/>
          <p:cNvSpPr/>
          <p:nvPr/>
        </p:nvSpPr>
        <p:spPr>
          <a:xfrm>
            <a:off x="428149" y="2279690"/>
            <a:ext cx="6737866" cy="195739"/>
          </a:xfrm>
          <a:prstGeom prst="rect">
            <a:avLst/>
          </a:prstGeom>
          <a:noFill/>
          <a:ln/>
        </p:spPr>
        <p:txBody>
          <a:bodyPr wrap="none" lIns="0" tIns="0" rIns="0" bIns="0" rtlCol="0" anchor="t"/>
          <a:lstStyle/>
          <a:p>
            <a:pPr algn="l" lvl="1" marL="685800" indent="-342900">
              <a:lnSpc>
                <a:spcPts val="1500"/>
              </a:lnSpc>
              <a:buSzPct val="100000"/>
              <a:buChar char="•"/>
            </a:pPr>
            <a:r>
              <a:rPr lang="en-US" sz="950" dirty="0">
                <a:solidFill>
                  <a:srgbClr val="272525"/>
                </a:solidFill>
                <a:latin typeface="Inter" pitchFamily="34" charset="0"/>
                <a:ea typeface="Inter" pitchFamily="34" charset="-122"/>
                <a:cs typeface="Inter" pitchFamily="34" charset="-120"/>
              </a:rPr>
              <a:t>Access control changes</a:t>
            </a:r>
            <a:endParaRPr lang="en-US" sz="950" dirty="0"/>
          </a:p>
        </p:txBody>
      </p:sp>
      <p:sp>
        <p:nvSpPr>
          <p:cNvPr id="9" name="Text 7"/>
          <p:cNvSpPr/>
          <p:nvPr/>
        </p:nvSpPr>
        <p:spPr>
          <a:xfrm>
            <a:off x="428149" y="2518172"/>
            <a:ext cx="6737866" cy="195739"/>
          </a:xfrm>
          <a:prstGeom prst="rect">
            <a:avLst/>
          </a:prstGeom>
          <a:noFill/>
          <a:ln/>
        </p:spPr>
        <p:txBody>
          <a:bodyPr wrap="none" lIns="0" tIns="0" rIns="0" bIns="0" rtlCol="0" anchor="t"/>
          <a:lstStyle/>
          <a:p>
            <a:pPr algn="l" lvl="1" marL="685800" indent="-342900">
              <a:lnSpc>
                <a:spcPts val="1500"/>
              </a:lnSpc>
              <a:buSzPct val="100000"/>
              <a:buChar char="•"/>
            </a:pPr>
            <a:r>
              <a:rPr lang="en-US" sz="950" dirty="0">
                <a:solidFill>
                  <a:srgbClr val="272525"/>
                </a:solidFill>
                <a:latin typeface="Inter" pitchFamily="34" charset="0"/>
                <a:ea typeface="Inter" pitchFamily="34" charset="-122"/>
                <a:cs typeface="Inter" pitchFamily="34" charset="-120"/>
              </a:rPr>
              <a:t>System errors and security alerts</a:t>
            </a:r>
            <a:endParaRPr lang="en-US" sz="950" dirty="0"/>
          </a:p>
        </p:txBody>
      </p:sp>
      <p:sp>
        <p:nvSpPr>
          <p:cNvPr id="10" name="Text 8"/>
          <p:cNvSpPr/>
          <p:nvPr/>
        </p:nvSpPr>
        <p:spPr>
          <a:xfrm>
            <a:off x="428149" y="2756654"/>
            <a:ext cx="6737866" cy="19573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272525"/>
                </a:solidFill>
                <a:latin typeface="Inter" pitchFamily="34" charset="0"/>
                <a:ea typeface="Inter" pitchFamily="34" charset="-122"/>
                <a:cs typeface="Inter" pitchFamily="34" charset="-120"/>
              </a:rPr>
              <a:t>How Logs Are Stored:</a:t>
            </a:r>
            <a:endParaRPr lang="en-US" sz="950" dirty="0"/>
          </a:p>
        </p:txBody>
      </p:sp>
      <p:sp>
        <p:nvSpPr>
          <p:cNvPr id="11" name="Text 9"/>
          <p:cNvSpPr/>
          <p:nvPr/>
        </p:nvSpPr>
        <p:spPr>
          <a:xfrm>
            <a:off x="428149" y="2995136"/>
            <a:ext cx="6737866" cy="195739"/>
          </a:xfrm>
          <a:prstGeom prst="rect">
            <a:avLst/>
          </a:prstGeom>
          <a:noFill/>
          <a:ln/>
        </p:spPr>
        <p:txBody>
          <a:bodyPr wrap="none" lIns="0" tIns="0" rIns="0" bIns="0" rtlCol="0" anchor="t"/>
          <a:lstStyle/>
          <a:p>
            <a:pPr algn="l" lvl="1" marL="685800" indent="-342900">
              <a:lnSpc>
                <a:spcPts val="1500"/>
              </a:lnSpc>
              <a:buSzPct val="100000"/>
              <a:buChar char="•"/>
            </a:pPr>
            <a:r>
              <a:rPr lang="en-US" sz="950" dirty="0">
                <a:solidFill>
                  <a:srgbClr val="272525"/>
                </a:solidFill>
                <a:latin typeface="Inter" pitchFamily="34" charset="0"/>
                <a:ea typeface="Inter" pitchFamily="34" charset="-122"/>
                <a:cs typeface="Inter" pitchFamily="34" charset="-120"/>
              </a:rPr>
              <a:t>Centralized, immutable audit database (e.g., PostgreSQL)</a:t>
            </a:r>
            <a:endParaRPr lang="en-US" sz="950" dirty="0"/>
          </a:p>
        </p:txBody>
      </p:sp>
      <p:sp>
        <p:nvSpPr>
          <p:cNvPr id="12" name="Text 10"/>
          <p:cNvSpPr/>
          <p:nvPr/>
        </p:nvSpPr>
        <p:spPr>
          <a:xfrm>
            <a:off x="428149" y="3233618"/>
            <a:ext cx="6737866" cy="195739"/>
          </a:xfrm>
          <a:prstGeom prst="rect">
            <a:avLst/>
          </a:prstGeom>
          <a:noFill/>
          <a:ln/>
        </p:spPr>
        <p:txBody>
          <a:bodyPr wrap="none" lIns="0" tIns="0" rIns="0" bIns="0" rtlCol="0" anchor="t"/>
          <a:lstStyle/>
          <a:p>
            <a:pPr algn="l" lvl="1" marL="685800" indent="-342900">
              <a:lnSpc>
                <a:spcPts val="1500"/>
              </a:lnSpc>
              <a:buSzPct val="100000"/>
              <a:buChar char="•"/>
            </a:pPr>
            <a:r>
              <a:rPr lang="en-US" sz="950" dirty="0">
                <a:solidFill>
                  <a:srgbClr val="272525"/>
                </a:solidFill>
                <a:latin typeface="Inter" pitchFamily="34" charset="0"/>
                <a:ea typeface="Inter" pitchFamily="34" charset="-122"/>
                <a:cs typeface="Inter" pitchFamily="34" charset="-120"/>
              </a:rPr>
              <a:t>Time-stamped and digitally signed for non-repudiation</a:t>
            </a:r>
            <a:endParaRPr lang="en-US" sz="950" dirty="0"/>
          </a:p>
        </p:txBody>
      </p:sp>
      <p:sp>
        <p:nvSpPr>
          <p:cNvPr id="13" name="Text 11"/>
          <p:cNvSpPr/>
          <p:nvPr/>
        </p:nvSpPr>
        <p:spPr>
          <a:xfrm>
            <a:off x="428149" y="3472101"/>
            <a:ext cx="6737866" cy="195739"/>
          </a:xfrm>
          <a:prstGeom prst="rect">
            <a:avLst/>
          </a:prstGeom>
          <a:noFill/>
          <a:ln/>
        </p:spPr>
        <p:txBody>
          <a:bodyPr wrap="none" lIns="0" tIns="0" rIns="0" bIns="0" rtlCol="0" anchor="t"/>
          <a:lstStyle/>
          <a:p>
            <a:pPr algn="l" lvl="1" marL="685800" indent="-342900">
              <a:lnSpc>
                <a:spcPts val="1500"/>
              </a:lnSpc>
              <a:buSzPct val="100000"/>
              <a:buChar char="•"/>
            </a:pPr>
            <a:r>
              <a:rPr lang="en-US" sz="950" dirty="0">
                <a:solidFill>
                  <a:srgbClr val="272525"/>
                </a:solidFill>
                <a:latin typeface="Inter" pitchFamily="34" charset="0"/>
                <a:ea typeface="Inter" pitchFamily="34" charset="-122"/>
                <a:cs typeface="Inter" pitchFamily="34" charset="-120"/>
              </a:rPr>
              <a:t>Secured with strict access controls</a:t>
            </a:r>
            <a:endParaRPr lang="en-US" sz="950" dirty="0"/>
          </a:p>
        </p:txBody>
      </p:sp>
      <p:pic>
        <p:nvPicPr>
          <p:cNvPr id="14" name="Image 0" descr="preencoded.png">    </p:cNvPr>
          <p:cNvPicPr>
            <a:picLocks noChangeAspect="1"/>
          </p:cNvPicPr>
          <p:nvPr/>
        </p:nvPicPr>
        <p:blipFill>
          <a:blip r:embed="rId1"/>
          <a:stretch>
            <a:fillRect/>
          </a:stretch>
        </p:blipFill>
        <p:spPr>
          <a:xfrm>
            <a:off x="7472005" y="1353383"/>
            <a:ext cx="6737866" cy="6737866"/>
          </a:xfrm>
          <a:prstGeom prst="rect">
            <a:avLst/>
          </a:prstGeom>
        </p:spPr>
      </p:pic>
      <p:sp>
        <p:nvSpPr>
          <p:cNvPr id="15" name="Text 12"/>
          <p:cNvSpPr/>
          <p:nvPr/>
        </p:nvSpPr>
        <p:spPr>
          <a:xfrm>
            <a:off x="7472005" y="8228886"/>
            <a:ext cx="1529477" cy="191214"/>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Why It Matters:</a:t>
            </a:r>
            <a:endParaRPr lang="en-US" sz="1200" dirty="0"/>
          </a:p>
        </p:txBody>
      </p:sp>
      <p:sp>
        <p:nvSpPr>
          <p:cNvPr id="16" name="Text 13"/>
          <p:cNvSpPr/>
          <p:nvPr/>
        </p:nvSpPr>
        <p:spPr>
          <a:xfrm>
            <a:off x="7472005" y="8542377"/>
            <a:ext cx="6737866" cy="19573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272525"/>
                </a:solidFill>
                <a:latin typeface="Inter" pitchFamily="34" charset="0"/>
                <a:ea typeface="Inter" pitchFamily="34" charset="-122"/>
                <a:cs typeface="Inter" pitchFamily="34" charset="-120"/>
              </a:rPr>
              <a:t>Compliance:</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Meets regulatory requirements for data handling and accountability.</a:t>
            </a:r>
            <a:endParaRPr lang="en-US" sz="950" dirty="0"/>
          </a:p>
        </p:txBody>
      </p:sp>
      <p:sp>
        <p:nvSpPr>
          <p:cNvPr id="17" name="Text 14"/>
          <p:cNvSpPr/>
          <p:nvPr/>
        </p:nvSpPr>
        <p:spPr>
          <a:xfrm>
            <a:off x="7472005" y="8780859"/>
            <a:ext cx="6737866" cy="19573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272525"/>
                </a:solidFill>
                <a:latin typeface="Inter" pitchFamily="34" charset="0"/>
                <a:ea typeface="Inter" pitchFamily="34" charset="-122"/>
                <a:cs typeface="Inter" pitchFamily="34" charset="-120"/>
              </a:rPr>
              <a:t>Forensics:</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Provides a clear trail for investigating security incidents or data discrepancies.</a:t>
            </a:r>
            <a:endParaRPr lang="en-US" sz="950" dirty="0"/>
          </a:p>
        </p:txBody>
      </p:sp>
      <p:sp>
        <p:nvSpPr>
          <p:cNvPr id="18" name="Text 15"/>
          <p:cNvSpPr/>
          <p:nvPr/>
        </p:nvSpPr>
        <p:spPr>
          <a:xfrm>
            <a:off x="7472005" y="9019342"/>
            <a:ext cx="6737866" cy="19573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272525"/>
                </a:solidFill>
                <a:latin typeface="Inter" pitchFamily="34" charset="0"/>
                <a:ea typeface="Inter" pitchFamily="34" charset="-122"/>
                <a:cs typeface="Inter" pitchFamily="34" charset="-120"/>
              </a:rPr>
              <a:t>Troubleshooting:</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Helps diagnose system issues and user errors efficiently.</a:t>
            </a:r>
            <a:endParaRPr lang="en-US" sz="950" dirty="0"/>
          </a:p>
        </p:txBody>
      </p:sp>
      <p:sp>
        <p:nvSpPr>
          <p:cNvPr id="19" name="Text 16"/>
          <p:cNvSpPr/>
          <p:nvPr/>
        </p:nvSpPr>
        <p:spPr>
          <a:xfrm>
            <a:off x="7472005" y="9257824"/>
            <a:ext cx="6737866" cy="19573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272525"/>
                </a:solidFill>
                <a:latin typeface="Inter" pitchFamily="34" charset="0"/>
                <a:ea typeface="Inter" pitchFamily="34" charset="-122"/>
                <a:cs typeface="Inter" pitchFamily="34" charset="-120"/>
              </a:rPr>
              <a:t>Risk Management:</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Identifies patterns of misuse or potential vulnerabilities.</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9852" y="565547"/>
            <a:ext cx="2571036" cy="321231"/>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Process Flow</a:t>
            </a:r>
            <a:endParaRPr lang="en-US" sz="2000" dirty="0"/>
          </a:p>
        </p:txBody>
      </p:sp>
      <p:sp>
        <p:nvSpPr>
          <p:cNvPr id="3" name="Text 1"/>
          <p:cNvSpPr/>
          <p:nvPr/>
        </p:nvSpPr>
        <p:spPr>
          <a:xfrm>
            <a:off x="719852" y="1092398"/>
            <a:ext cx="7580471" cy="642699"/>
          </a:xfrm>
          <a:prstGeom prst="rect">
            <a:avLst/>
          </a:prstGeom>
          <a:noFill/>
          <a:ln/>
        </p:spPr>
        <p:txBody>
          <a:bodyPr wrap="none" lIns="0" tIns="0" rIns="0" bIns="0" rtlCol="0" anchor="t"/>
          <a:lstStyle/>
          <a:p>
            <a:pPr algn="l" indent="0" marL="0">
              <a:lnSpc>
                <a:spcPts val="5050"/>
              </a:lnSpc>
              <a:buNone/>
            </a:pPr>
            <a:r>
              <a:rPr lang="en-US" sz="4000" b="1" dirty="0">
                <a:solidFill>
                  <a:srgbClr val="000000"/>
                </a:solidFill>
                <a:latin typeface="Inter Bold" pitchFamily="34" charset="0"/>
                <a:ea typeface="Inter Bold" pitchFamily="34" charset="-122"/>
                <a:cs typeface="Inter Bold" pitchFamily="34" charset="-120"/>
              </a:rPr>
              <a:t>Secure File Transfer Workflow</a:t>
            </a:r>
            <a:endParaRPr lang="en-US" sz="4000" dirty="0"/>
          </a:p>
        </p:txBody>
      </p:sp>
      <p:pic>
        <p:nvPicPr>
          <p:cNvPr id="4" name="Image 0" descr="preencoded.png">    </p:cNvPr>
          <p:cNvPicPr>
            <a:picLocks noChangeAspect="1"/>
          </p:cNvPicPr>
          <p:nvPr/>
        </p:nvPicPr>
        <p:blipFill>
          <a:blip r:embed="rId1"/>
          <a:stretch>
            <a:fillRect/>
          </a:stretch>
        </p:blipFill>
        <p:spPr>
          <a:xfrm>
            <a:off x="774144" y="2043589"/>
            <a:ext cx="13081992" cy="5641300"/>
          </a:xfrm>
          <a:prstGeom prst="rect">
            <a:avLst/>
          </a:prstGeom>
        </p:spPr>
      </p:pic>
      <p:sp>
        <p:nvSpPr>
          <p:cNvPr id="5" name="Text 2"/>
          <p:cNvSpPr/>
          <p:nvPr/>
        </p:nvSpPr>
        <p:spPr>
          <a:xfrm>
            <a:off x="1654383" y="6615087"/>
            <a:ext cx="2967886" cy="370986"/>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Verify &amp; Audit</a:t>
            </a:r>
            <a:endParaRPr lang="en-US" sz="1350" dirty="0"/>
          </a:p>
        </p:txBody>
      </p:sp>
      <p:sp>
        <p:nvSpPr>
          <p:cNvPr id="6" name="Text 3"/>
          <p:cNvSpPr/>
          <p:nvPr/>
        </p:nvSpPr>
        <p:spPr>
          <a:xfrm>
            <a:off x="1654383" y="5309217"/>
            <a:ext cx="2967886" cy="370986"/>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Encrypt &amp; Transfer</a:t>
            </a:r>
            <a:endParaRPr lang="en-US" sz="1350" dirty="0"/>
          </a:p>
        </p:txBody>
      </p:sp>
      <p:sp>
        <p:nvSpPr>
          <p:cNvPr id="7" name="Text 4"/>
          <p:cNvSpPr/>
          <p:nvPr/>
        </p:nvSpPr>
        <p:spPr>
          <a:xfrm>
            <a:off x="1654383" y="4016538"/>
            <a:ext cx="2967886" cy="370986"/>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Authenticate</a:t>
            </a:r>
            <a:endParaRPr lang="en-US" sz="1350" dirty="0"/>
          </a:p>
        </p:txBody>
      </p:sp>
      <p:sp>
        <p:nvSpPr>
          <p:cNvPr id="8" name="Text 5"/>
          <p:cNvSpPr/>
          <p:nvPr/>
        </p:nvSpPr>
        <p:spPr>
          <a:xfrm>
            <a:off x="1654383" y="2710668"/>
            <a:ext cx="2967886" cy="370986"/>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Initiate Transfer</a:t>
            </a:r>
            <a:endParaRPr lang="en-US" sz="1350" dirty="0"/>
          </a:p>
        </p:txBody>
      </p:sp>
      <p:sp>
        <p:nvSpPr>
          <p:cNvPr id="9" name="Text 6"/>
          <p:cNvSpPr/>
          <p:nvPr/>
        </p:nvSpPr>
        <p:spPr>
          <a:xfrm>
            <a:off x="719852" y="7916228"/>
            <a:ext cx="13190696" cy="329089"/>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Each step ensures data protection and transparency, from initiation to completion.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50037"/>
            <a:ext cx="2866430"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Impact &amp; Application</a:t>
            </a:r>
            <a:endParaRPr lang="en-US" sz="2200" dirty="0"/>
          </a:p>
        </p:txBody>
      </p:sp>
      <p:sp>
        <p:nvSpPr>
          <p:cNvPr id="3" name="Text 1"/>
          <p:cNvSpPr/>
          <p:nvPr/>
        </p:nvSpPr>
        <p:spPr>
          <a:xfrm>
            <a:off x="793790" y="1831181"/>
            <a:ext cx="1015496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Advantages &amp; Real-World Use Cases</a:t>
            </a:r>
            <a:endParaRPr lang="en-US" sz="4450" dirty="0"/>
          </a:p>
        </p:txBody>
      </p:sp>
      <p:sp>
        <p:nvSpPr>
          <p:cNvPr id="4" name="Text 2"/>
          <p:cNvSpPr/>
          <p:nvPr/>
        </p:nvSpPr>
        <p:spPr>
          <a:xfrm>
            <a:off x="793790" y="3106936"/>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Key Advantages:</a:t>
            </a:r>
            <a:endParaRPr lang="en-US" sz="2650" dirty="0"/>
          </a:p>
        </p:txBody>
      </p:sp>
      <p:sp>
        <p:nvSpPr>
          <p:cNvPr id="5" name="Text 3"/>
          <p:cNvSpPr/>
          <p:nvPr/>
        </p:nvSpPr>
        <p:spPr>
          <a:xfrm>
            <a:off x="793790" y="375904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Enhanced Security: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Reduces risk of data breaches and unauthorized access.</a:t>
            </a:r>
            <a:endParaRPr lang="en-US" sz="1750" dirty="0"/>
          </a:p>
        </p:txBody>
      </p:sp>
      <p:sp>
        <p:nvSpPr>
          <p:cNvPr id="6" name="Text 4"/>
          <p:cNvSpPr/>
          <p:nvPr/>
        </p:nvSpPr>
        <p:spPr>
          <a:xfrm>
            <a:off x="793790" y="4564142"/>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Improved Compliance: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Simplifies adherence to data protection regulations.</a:t>
            </a:r>
            <a:endParaRPr lang="en-US" sz="1750" dirty="0"/>
          </a:p>
        </p:txBody>
      </p:sp>
      <p:sp>
        <p:nvSpPr>
          <p:cNvPr id="7" name="Text 5"/>
          <p:cNvSpPr/>
          <p:nvPr/>
        </p:nvSpPr>
        <p:spPr>
          <a:xfrm>
            <a:off x="793790" y="536924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Operational Efficiency: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Streamlines secure internal data exchange.</a:t>
            </a:r>
            <a:endParaRPr lang="en-US" sz="1750" dirty="0"/>
          </a:p>
        </p:txBody>
      </p:sp>
      <p:sp>
        <p:nvSpPr>
          <p:cNvPr id="8" name="Text 6"/>
          <p:cNvSpPr/>
          <p:nvPr/>
        </p:nvSpPr>
        <p:spPr>
          <a:xfrm>
            <a:off x="793790" y="617434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Increased Accountability: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Comprehensive audit trails provide full transparency.</a:t>
            </a:r>
            <a:endParaRPr lang="en-US" sz="1750" dirty="0"/>
          </a:p>
        </p:txBody>
      </p:sp>
      <p:sp>
        <p:nvSpPr>
          <p:cNvPr id="9" name="Text 7"/>
          <p:cNvSpPr/>
          <p:nvPr/>
        </p:nvSpPr>
        <p:spPr>
          <a:xfrm>
            <a:off x="7599521" y="3106936"/>
            <a:ext cx="4151114"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Real-World Applications:</a:t>
            </a:r>
            <a:endParaRPr lang="en-US" sz="2650" dirty="0"/>
          </a:p>
        </p:txBody>
      </p:sp>
      <p:sp>
        <p:nvSpPr>
          <p:cNvPr id="10" name="Text 8"/>
          <p:cNvSpPr/>
          <p:nvPr/>
        </p:nvSpPr>
        <p:spPr>
          <a:xfrm>
            <a:off x="7599521" y="375904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Financial Institutions: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Secure exchange of sensitive customer data and transactions.</a:t>
            </a:r>
            <a:endParaRPr lang="en-US" sz="1750" dirty="0"/>
          </a:p>
        </p:txBody>
      </p:sp>
      <p:sp>
        <p:nvSpPr>
          <p:cNvPr id="11" name="Text 9"/>
          <p:cNvSpPr/>
          <p:nvPr/>
        </p:nvSpPr>
        <p:spPr>
          <a:xfrm>
            <a:off x="7599521" y="4564142"/>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Healthcare: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HIPAA-compliant transfer of patient records and medical images.</a:t>
            </a:r>
            <a:endParaRPr lang="en-US" sz="1750" dirty="0"/>
          </a:p>
        </p:txBody>
      </p:sp>
      <p:sp>
        <p:nvSpPr>
          <p:cNvPr id="12" name="Text 10"/>
          <p:cNvSpPr/>
          <p:nvPr/>
        </p:nvSpPr>
        <p:spPr>
          <a:xfrm>
            <a:off x="7599521" y="536924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Legal Firms: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Confidential sharing of legal documents and case files.</a:t>
            </a:r>
            <a:endParaRPr lang="en-US" sz="1750" dirty="0"/>
          </a:p>
        </p:txBody>
      </p:sp>
      <p:sp>
        <p:nvSpPr>
          <p:cNvPr id="13" name="Text 11"/>
          <p:cNvSpPr/>
          <p:nvPr/>
        </p:nvSpPr>
        <p:spPr>
          <a:xfrm>
            <a:off x="7599521" y="617434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Manufacturing:</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Secure distribution of blueprints and intellectual property across internal departments.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2227" y="632579"/>
            <a:ext cx="2934057" cy="300157"/>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Underlying Technologies</a:t>
            </a:r>
            <a:endParaRPr lang="en-US" sz="1850" dirty="0"/>
          </a:p>
        </p:txBody>
      </p:sp>
      <p:sp>
        <p:nvSpPr>
          <p:cNvPr id="3" name="Text 1"/>
          <p:cNvSpPr/>
          <p:nvPr/>
        </p:nvSpPr>
        <p:spPr>
          <a:xfrm>
            <a:off x="672227" y="1124783"/>
            <a:ext cx="7691318" cy="600313"/>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Recommended Protocols &amp; Tools</a:t>
            </a:r>
            <a:endParaRPr lang="en-US" sz="3750" dirty="0"/>
          </a:p>
        </p:txBody>
      </p:sp>
      <p:pic>
        <p:nvPicPr>
          <p:cNvPr id="4" name="Image 0" descr="preencoded.png">    </p:cNvPr>
          <p:cNvPicPr>
            <a:picLocks noChangeAspect="1"/>
          </p:cNvPicPr>
          <p:nvPr/>
        </p:nvPicPr>
        <p:blipFill>
          <a:blip r:embed="rId1"/>
          <a:stretch>
            <a:fillRect/>
          </a:stretch>
        </p:blipFill>
        <p:spPr>
          <a:xfrm>
            <a:off x="672227" y="2013228"/>
            <a:ext cx="480179" cy="480179"/>
          </a:xfrm>
          <a:prstGeom prst="rect">
            <a:avLst/>
          </a:prstGeom>
        </p:spPr>
      </p:pic>
      <p:sp>
        <p:nvSpPr>
          <p:cNvPr id="5" name="Text 2"/>
          <p:cNvSpPr/>
          <p:nvPr/>
        </p:nvSpPr>
        <p:spPr>
          <a:xfrm>
            <a:off x="672227" y="2733437"/>
            <a:ext cx="4322088" cy="360164"/>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Inter Bold" pitchFamily="34" charset="0"/>
                <a:ea typeface="Inter Bold" pitchFamily="34" charset="-122"/>
                <a:cs typeface="Inter Bold" pitchFamily="34" charset="-120"/>
              </a:rPr>
              <a:t>TLS (Transport Layer Security)</a:t>
            </a:r>
            <a:endParaRPr lang="en-US" sz="2250" dirty="0"/>
          </a:p>
        </p:txBody>
      </p:sp>
      <p:sp>
        <p:nvSpPr>
          <p:cNvPr id="6" name="Text 3"/>
          <p:cNvSpPr/>
          <p:nvPr/>
        </p:nvSpPr>
        <p:spPr>
          <a:xfrm>
            <a:off x="672227" y="3208853"/>
            <a:ext cx="6522958" cy="61436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Ensures secure communication over the network, encrypting data in transit.</a:t>
            </a:r>
            <a:endParaRPr lang="en-US" sz="1500" dirty="0"/>
          </a:p>
        </p:txBody>
      </p:sp>
      <p:pic>
        <p:nvPicPr>
          <p:cNvPr id="7" name="Image 1" descr="preencoded.png">    </p:cNvPr>
          <p:cNvPicPr>
            <a:picLocks noChangeAspect="1"/>
          </p:cNvPicPr>
          <p:nvPr/>
        </p:nvPicPr>
        <p:blipFill>
          <a:blip r:embed="rId2"/>
          <a:stretch>
            <a:fillRect/>
          </a:stretch>
        </p:blipFill>
        <p:spPr>
          <a:xfrm>
            <a:off x="7435215" y="2013228"/>
            <a:ext cx="480179" cy="480179"/>
          </a:xfrm>
          <a:prstGeom prst="rect">
            <a:avLst/>
          </a:prstGeom>
        </p:spPr>
      </p:pic>
      <p:sp>
        <p:nvSpPr>
          <p:cNvPr id="8" name="Text 4"/>
          <p:cNvSpPr/>
          <p:nvPr/>
        </p:nvSpPr>
        <p:spPr>
          <a:xfrm>
            <a:off x="7435215" y="2733437"/>
            <a:ext cx="4692015" cy="360164"/>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Inter Bold" pitchFamily="34" charset="0"/>
                <a:ea typeface="Inter Bold" pitchFamily="34" charset="-122"/>
                <a:cs typeface="Inter Bold" pitchFamily="34" charset="-120"/>
              </a:rPr>
              <a:t>SFTP (SSH File Transfer Protocol)</a:t>
            </a:r>
            <a:endParaRPr lang="en-US" sz="2250" dirty="0"/>
          </a:p>
        </p:txBody>
      </p:sp>
      <p:sp>
        <p:nvSpPr>
          <p:cNvPr id="9" name="Text 5"/>
          <p:cNvSpPr/>
          <p:nvPr/>
        </p:nvSpPr>
        <p:spPr>
          <a:xfrm>
            <a:off x="7435215" y="3208853"/>
            <a:ext cx="6522958" cy="61436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Provides secure file access, transfer, and management over any reliable data stream.</a:t>
            </a:r>
            <a:endParaRPr lang="en-US" sz="1500" dirty="0"/>
          </a:p>
        </p:txBody>
      </p:sp>
      <p:pic>
        <p:nvPicPr>
          <p:cNvPr id="10" name="Image 2" descr="preencoded.png">    </p:cNvPr>
          <p:cNvPicPr>
            <a:picLocks noChangeAspect="1"/>
          </p:cNvPicPr>
          <p:nvPr/>
        </p:nvPicPr>
        <p:blipFill>
          <a:blip r:embed="rId3"/>
          <a:stretch>
            <a:fillRect/>
          </a:stretch>
        </p:blipFill>
        <p:spPr>
          <a:xfrm>
            <a:off x="672227" y="4207312"/>
            <a:ext cx="480179" cy="480179"/>
          </a:xfrm>
          <a:prstGeom prst="rect">
            <a:avLst/>
          </a:prstGeom>
        </p:spPr>
      </p:pic>
      <p:sp>
        <p:nvSpPr>
          <p:cNvPr id="11" name="Text 6"/>
          <p:cNvSpPr/>
          <p:nvPr/>
        </p:nvSpPr>
        <p:spPr>
          <a:xfrm>
            <a:off x="672227" y="4927521"/>
            <a:ext cx="5936099" cy="360164"/>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Inter Bold" pitchFamily="34" charset="0"/>
                <a:ea typeface="Inter Bold" pitchFamily="34" charset="-122"/>
                <a:cs typeface="Inter Bold" pitchFamily="34" charset="-120"/>
              </a:rPr>
              <a:t>AES-256 (Advanced Encryption Standard)</a:t>
            </a:r>
            <a:endParaRPr lang="en-US" sz="2250" dirty="0"/>
          </a:p>
        </p:txBody>
      </p:sp>
      <p:sp>
        <p:nvSpPr>
          <p:cNvPr id="12" name="Text 7"/>
          <p:cNvSpPr/>
          <p:nvPr/>
        </p:nvSpPr>
        <p:spPr>
          <a:xfrm>
            <a:off x="672227" y="5402937"/>
            <a:ext cx="6522958" cy="307181"/>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Robust symmetric encryption for data confidentiality.</a:t>
            </a:r>
            <a:endParaRPr lang="en-US" sz="1500" dirty="0"/>
          </a:p>
        </p:txBody>
      </p:sp>
      <p:pic>
        <p:nvPicPr>
          <p:cNvPr id="13" name="Image 3" descr="preencoded.png">    </p:cNvPr>
          <p:cNvPicPr>
            <a:picLocks noChangeAspect="1"/>
          </p:cNvPicPr>
          <p:nvPr/>
        </p:nvPicPr>
        <p:blipFill>
          <a:blip r:embed="rId4"/>
          <a:stretch>
            <a:fillRect/>
          </a:stretch>
        </p:blipFill>
        <p:spPr>
          <a:xfrm>
            <a:off x="7435215" y="4207312"/>
            <a:ext cx="480179" cy="480179"/>
          </a:xfrm>
          <a:prstGeom prst="rect">
            <a:avLst/>
          </a:prstGeom>
        </p:spPr>
      </p:pic>
      <p:sp>
        <p:nvSpPr>
          <p:cNvPr id="14" name="Text 8"/>
          <p:cNvSpPr/>
          <p:nvPr/>
        </p:nvSpPr>
        <p:spPr>
          <a:xfrm>
            <a:off x="7435215" y="4927521"/>
            <a:ext cx="4817388" cy="360164"/>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Inter Bold" pitchFamily="34" charset="0"/>
                <a:ea typeface="Inter Bold" pitchFamily="34" charset="-122"/>
                <a:cs typeface="Inter Bold" pitchFamily="34" charset="-120"/>
              </a:rPr>
              <a:t>SHA-256 (Secure Hash Algorithm)</a:t>
            </a:r>
            <a:endParaRPr lang="en-US" sz="2250" dirty="0"/>
          </a:p>
        </p:txBody>
      </p:sp>
      <p:sp>
        <p:nvSpPr>
          <p:cNvPr id="15" name="Text 9"/>
          <p:cNvSpPr/>
          <p:nvPr/>
        </p:nvSpPr>
        <p:spPr>
          <a:xfrm>
            <a:off x="7435215" y="5402937"/>
            <a:ext cx="6522958" cy="307181"/>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Used for cryptographic hashing to verify data integrity.</a:t>
            </a:r>
            <a:endParaRPr lang="en-US" sz="1500" dirty="0"/>
          </a:p>
        </p:txBody>
      </p:sp>
      <p:pic>
        <p:nvPicPr>
          <p:cNvPr id="16" name="Image 4" descr="preencoded.png">    </p:cNvPr>
          <p:cNvPicPr>
            <a:picLocks noChangeAspect="1"/>
          </p:cNvPicPr>
          <p:nvPr/>
        </p:nvPicPr>
        <p:blipFill>
          <a:blip r:embed="rId5"/>
          <a:stretch>
            <a:fillRect/>
          </a:stretch>
        </p:blipFill>
        <p:spPr>
          <a:xfrm>
            <a:off x="672227" y="6094214"/>
            <a:ext cx="480179" cy="480179"/>
          </a:xfrm>
          <a:prstGeom prst="rect">
            <a:avLst/>
          </a:prstGeom>
        </p:spPr>
      </p:pic>
      <p:sp>
        <p:nvSpPr>
          <p:cNvPr id="17" name="Text 10"/>
          <p:cNvSpPr/>
          <p:nvPr/>
        </p:nvSpPr>
        <p:spPr>
          <a:xfrm>
            <a:off x="672227" y="6814423"/>
            <a:ext cx="2881432" cy="360164"/>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Inter Bold" pitchFamily="34" charset="0"/>
                <a:ea typeface="Inter Bold" pitchFamily="34" charset="-122"/>
                <a:cs typeface="Inter Bold" pitchFamily="34" charset="-120"/>
              </a:rPr>
              <a:t>PostgreSQL</a:t>
            </a:r>
            <a:endParaRPr lang="en-US" sz="2250" dirty="0"/>
          </a:p>
        </p:txBody>
      </p:sp>
      <p:sp>
        <p:nvSpPr>
          <p:cNvPr id="18" name="Text 11"/>
          <p:cNvSpPr/>
          <p:nvPr/>
        </p:nvSpPr>
        <p:spPr>
          <a:xfrm>
            <a:off x="672227" y="7289840"/>
            <a:ext cx="6522958" cy="307181"/>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Reliable and scalable open-source relational database for audit logs.</a:t>
            </a:r>
            <a:endParaRPr lang="en-US" sz="1500" dirty="0"/>
          </a:p>
        </p:txBody>
      </p:sp>
      <p:pic>
        <p:nvPicPr>
          <p:cNvPr id="19" name="Image 5" descr="preencoded.png">    </p:cNvPr>
          <p:cNvPicPr>
            <a:picLocks noChangeAspect="1"/>
          </p:cNvPicPr>
          <p:nvPr/>
        </p:nvPicPr>
        <p:blipFill>
          <a:blip r:embed="rId6"/>
          <a:stretch>
            <a:fillRect/>
          </a:stretch>
        </p:blipFill>
        <p:spPr>
          <a:xfrm>
            <a:off x="7435215" y="6094214"/>
            <a:ext cx="480179" cy="480179"/>
          </a:xfrm>
          <a:prstGeom prst="rect">
            <a:avLst/>
          </a:prstGeom>
        </p:spPr>
      </p:pic>
      <p:sp>
        <p:nvSpPr>
          <p:cNvPr id="20" name="Text 12"/>
          <p:cNvSpPr/>
          <p:nvPr/>
        </p:nvSpPr>
        <p:spPr>
          <a:xfrm>
            <a:off x="7435215" y="6814423"/>
            <a:ext cx="6461760" cy="360164"/>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Inter Bold" pitchFamily="34" charset="0"/>
                <a:ea typeface="Inter Bold" pitchFamily="34" charset="-122"/>
                <a:cs typeface="Inter Bold" pitchFamily="34" charset="-120"/>
              </a:rPr>
              <a:t>LDAP (Lightweight Directory Access Protocol)</a:t>
            </a:r>
            <a:endParaRPr lang="en-US" sz="2250" dirty="0"/>
          </a:p>
        </p:txBody>
      </p:sp>
      <p:sp>
        <p:nvSpPr>
          <p:cNvPr id="21" name="Text 13"/>
          <p:cNvSpPr/>
          <p:nvPr/>
        </p:nvSpPr>
        <p:spPr>
          <a:xfrm>
            <a:off x="7435215" y="7289840"/>
            <a:ext cx="6522958" cy="307181"/>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Facilitates integration with existing user directories for authentication.</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2025-09-12T03:21:28Z</dcterms:created>
  <dcterms:modified xsi:type="dcterms:W3CDTF">2025-09-12T03:21:28Z</dcterms:modified>
</cp:coreProperties>
</file>